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Lst>
  <p:notesMasterIdLst>
    <p:notesMasterId r:id="rId35"/>
  </p:notesMasterIdLst>
  <p:handoutMasterIdLst>
    <p:handoutMasterId r:id="rId36"/>
  </p:handoutMasterIdLst>
  <p:sldIdLst>
    <p:sldId id="719" r:id="rId3"/>
    <p:sldId id="730" r:id="rId4"/>
    <p:sldId id="756" r:id="rId5"/>
    <p:sldId id="731" r:id="rId6"/>
    <p:sldId id="732" r:id="rId7"/>
    <p:sldId id="733" r:id="rId8"/>
    <p:sldId id="734" r:id="rId9"/>
    <p:sldId id="735" r:id="rId10"/>
    <p:sldId id="736" r:id="rId11"/>
    <p:sldId id="737" r:id="rId12"/>
    <p:sldId id="738" r:id="rId13"/>
    <p:sldId id="739" r:id="rId14"/>
    <p:sldId id="740" r:id="rId15"/>
    <p:sldId id="742" r:id="rId16"/>
    <p:sldId id="761" r:id="rId17"/>
    <p:sldId id="759" r:id="rId18"/>
    <p:sldId id="744" r:id="rId19"/>
    <p:sldId id="745" r:id="rId20"/>
    <p:sldId id="746" r:id="rId21"/>
    <p:sldId id="760" r:id="rId22"/>
    <p:sldId id="755" r:id="rId23"/>
    <p:sldId id="758" r:id="rId24"/>
    <p:sldId id="748" r:id="rId25"/>
    <p:sldId id="749" r:id="rId26"/>
    <p:sldId id="753" r:id="rId27"/>
    <p:sldId id="750" r:id="rId28"/>
    <p:sldId id="763" r:id="rId29"/>
    <p:sldId id="764" r:id="rId30"/>
    <p:sldId id="751" r:id="rId31"/>
    <p:sldId id="752" r:id="rId32"/>
    <p:sldId id="754" r:id="rId33"/>
    <p:sldId id="718"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D"/>
    <a:srgbClr val="FFFFFF"/>
    <a:srgbClr val="5B9BD5"/>
    <a:srgbClr val="CCFFFF"/>
    <a:srgbClr val="D2DEEF"/>
    <a:srgbClr val="FFCC99"/>
    <a:srgbClr val="B8B6D8"/>
    <a:srgbClr val="C9C8E2"/>
    <a:srgbClr val="68A2DB"/>
    <a:srgbClr val="79B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027A12-068A-4555-8768-964CA93381CC}" v="84" dt="2023-07-10T08:53:22.82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76" autoAdjust="0"/>
  </p:normalViewPr>
  <p:slideViewPr>
    <p:cSldViewPr snapToGrid="0">
      <p:cViewPr varScale="1">
        <p:scale>
          <a:sx n="87" d="100"/>
          <a:sy n="87" d="100"/>
        </p:scale>
        <p:origin x="9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t>2023/7/10</a:t>
            </a:fld>
            <a:endParaRPr kumimoji="1" lang="ja-JP" altLang="en-US"/>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t>‹#›</a:t>
            </a:fld>
            <a:endParaRPr kumimoji="1" lang="ja-JP" altLang="en-US"/>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2023/7/10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23894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29</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30</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31</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https://www.openchainproject.org/partners</a:t>
            </a:r>
          </a:p>
          <a:p>
            <a:r>
              <a:rPr kumimoji="1" lang="ja-JP" altLang="en-US" dirty="0"/>
              <a:t>の 「</a:t>
            </a:r>
            <a:r>
              <a:rPr kumimoji="1" lang="en-US" altLang="ja-JP" dirty="0"/>
              <a:t>Third Party Certifiers</a:t>
            </a:r>
            <a:r>
              <a:rPr kumimoji="1" lang="ja-JP" altLang="en-US" dirty="0"/>
              <a:t>」 から最新の情報をスクショする</a:t>
            </a:r>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11</a:t>
            </a:fld>
            <a:endParaRPr kumimoji="1" lang="ja-JP" altLang="en-US"/>
          </a:p>
        </p:txBody>
      </p:sp>
    </p:spTree>
    <p:extLst>
      <p:ext uri="{BB962C8B-B14F-4D97-AF65-F5344CB8AC3E}">
        <p14:creationId xmlns:p14="http://schemas.microsoft.com/office/powerpoint/2010/main" val="241065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2023/07/10</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13</a:t>
            </a:fld>
            <a:endParaRPr kumimoji="1" lang="ja-JP" altLang="en-US"/>
          </a:p>
        </p:txBody>
      </p:sp>
    </p:spTree>
    <p:extLst>
      <p:ext uri="{BB962C8B-B14F-4D97-AF65-F5344CB8AC3E}">
        <p14:creationId xmlns:p14="http://schemas.microsoft.com/office/powerpoint/2010/main" val="132944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2023/07/10</a:t>
            </a:r>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14</a:t>
            </a:fld>
            <a:endParaRPr kumimoji="1" lang="ja-JP" altLang="en-US"/>
          </a:p>
        </p:txBody>
      </p:sp>
    </p:spTree>
    <p:extLst>
      <p:ext uri="{BB962C8B-B14F-4D97-AF65-F5344CB8AC3E}">
        <p14:creationId xmlns:p14="http://schemas.microsoft.com/office/powerpoint/2010/main" val="3771722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2023/02/07</a:t>
            </a:r>
          </a:p>
          <a:p>
            <a:r>
              <a:rPr kumimoji="1" lang="ja-JP" altLang="en-US" dirty="0"/>
              <a:t>■このページの</a:t>
            </a:r>
            <a:r>
              <a:rPr kumimoji="1" lang="en-US" altLang="ja-JP" dirty="0"/>
              <a:t>Update</a:t>
            </a:r>
            <a:r>
              <a:rPr kumimoji="1" lang="ja-JP" altLang="en-US" dirty="0"/>
              <a:t>について</a:t>
            </a:r>
            <a:endParaRPr kumimoji="1" lang="en-US" altLang="ja-JP" dirty="0"/>
          </a:p>
          <a:p>
            <a:r>
              <a:rPr kumimoji="1" lang="en-US" altLang="ja-JP" dirty="0"/>
              <a:t>https://www.openchainproject.org/</a:t>
            </a:r>
          </a:p>
          <a:p>
            <a:r>
              <a:rPr kumimoji="1" lang="ja-JP" altLang="en-US" dirty="0"/>
              <a:t>を参照して，スクショを貼り付ける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259980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2023/07/10</a:t>
            </a:r>
          </a:p>
          <a:p>
            <a:r>
              <a:rPr kumimoji="1" lang="ja-JP" altLang="en-US" dirty="0"/>
              <a:t>■このページの更新について</a:t>
            </a:r>
            <a:endParaRPr kumimoji="1" lang="en-US" altLang="ja-JP" dirty="0"/>
          </a:p>
          <a:p>
            <a:r>
              <a:rPr kumimoji="1" lang="en-US" altLang="ja-JP" dirty="0"/>
              <a:t>https://www.openchainproject.org/</a:t>
            </a:r>
            <a:r>
              <a:rPr kumimoji="1" lang="ja-JP" altLang="en-US" dirty="0"/>
              <a:t>　　　　から，</a:t>
            </a:r>
            <a:r>
              <a:rPr kumimoji="1" lang="en-US" altLang="ja-JP" dirty="0"/>
              <a:t>Platinum Members </a:t>
            </a:r>
            <a:r>
              <a:rPr kumimoji="1" lang="ja-JP" altLang="en-US" dirty="0"/>
              <a:t>のスクショを貼り付ける．</a:t>
            </a:r>
          </a:p>
          <a:p>
            <a:r>
              <a:rPr kumimoji="1" lang="en-US" altLang="ja-JP" dirty="0"/>
              <a:t>Governing Board Chair </a:t>
            </a:r>
            <a:r>
              <a:rPr kumimoji="1" lang="ja-JP" altLang="en-US" dirty="0"/>
              <a:t>交代：</a:t>
            </a:r>
            <a:r>
              <a:rPr kumimoji="1" lang="en-US" altLang="ja-JP" dirty="0"/>
              <a:t>https://www.openchainproject.org/news/2022/12/12/jimmy-ahlberg-governing-board-chair</a:t>
            </a:r>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2023/07/10</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2023/07/10</a:t>
            </a:r>
          </a:p>
          <a:p>
            <a:r>
              <a:rPr kumimoji="1" lang="ja-JP" altLang="en-US" dirty="0"/>
              <a:t>■このページの更新について</a:t>
            </a:r>
            <a:endParaRPr kumimoji="1" lang="en-US" altLang="ja-JP" dirty="0"/>
          </a:p>
          <a:p>
            <a:r>
              <a:rPr kumimoji="1" lang="en-US" altLang="ja-JP" dirty="0"/>
              <a:t>https://www.openchainproject.org/partners</a:t>
            </a:r>
          </a:p>
          <a:p>
            <a:r>
              <a:rPr kumimoji="1" lang="ja-JP" altLang="en-US" dirty="0"/>
              <a:t>から，それぞれスクショを貼り付ける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2022/09/22</a:t>
            </a:r>
            <a:r>
              <a:rPr kumimoji="1" lang="ja-JP" altLang="en-US" dirty="0"/>
              <a:t>：</a:t>
            </a:r>
            <a:r>
              <a:rPr kumimoji="1" lang="en-US" altLang="ja-JP" dirty="0"/>
              <a:t>The </a:t>
            </a:r>
            <a:r>
              <a:rPr kumimoji="1" lang="en-US" altLang="ja-JP" dirty="0" err="1"/>
              <a:t>OpenChain</a:t>
            </a:r>
            <a:r>
              <a:rPr kumimoji="1" lang="en-US" altLang="ja-JP" dirty="0"/>
              <a:t> Security Assurance Specification 1.0</a:t>
            </a:r>
          </a:p>
          <a:p>
            <a:r>
              <a:rPr kumimoji="1" lang="en-US" altLang="ja-JP" dirty="0"/>
              <a:t>2022/10/04</a:t>
            </a:r>
            <a:r>
              <a:rPr kumimoji="1" lang="ja-JP" altLang="en-US" dirty="0"/>
              <a:t>：</a:t>
            </a:r>
            <a:r>
              <a:rPr kumimoji="1" lang="en-US" altLang="ja-JP" dirty="0"/>
              <a:t>The </a:t>
            </a:r>
            <a:r>
              <a:rPr kumimoji="1" lang="en-US" altLang="ja-JP" dirty="0" err="1"/>
              <a:t>OpenChain</a:t>
            </a:r>
            <a:r>
              <a:rPr kumimoji="1" lang="en-US" altLang="ja-JP" dirty="0"/>
              <a:t> Security Assurance Specification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2022/10/14</a:t>
            </a:r>
            <a:r>
              <a:rPr kumimoji="1" lang="ja-JP" altLang="en-US" dirty="0"/>
              <a:t>：</a:t>
            </a:r>
            <a:r>
              <a:rPr lang="en-US" altLang="ja-JP" b="0" i="0" dirty="0">
                <a:solidFill>
                  <a:srgbClr val="252525"/>
                </a:solidFill>
                <a:effectLst/>
                <a:latin typeface="Roboto" panose="02000000000000000000" pitchFamily="2" charset="0"/>
              </a:rPr>
              <a:t>Self-Certification Checklist for </a:t>
            </a:r>
            <a:r>
              <a:rPr lang="en-US" altLang="ja-JP" b="0" i="0" dirty="0" err="1">
                <a:solidFill>
                  <a:srgbClr val="252525"/>
                </a:solidFill>
                <a:effectLst/>
                <a:latin typeface="Roboto" panose="02000000000000000000" pitchFamily="2" charset="0"/>
              </a:rPr>
              <a:t>OpenChain</a:t>
            </a:r>
            <a:r>
              <a:rPr lang="en-US" altLang="ja-JP" b="0" i="0" dirty="0">
                <a:solidFill>
                  <a:srgbClr val="252525"/>
                </a:solidFill>
                <a:effectLst/>
                <a:latin typeface="Roboto" panose="02000000000000000000" pitchFamily="2" charset="0"/>
              </a:rPr>
              <a:t> Security Assurance Specification 1.1 Now Available</a:t>
            </a:r>
            <a:endParaRPr kumimoji="1" lang="en-US" altLang="ja-JP" dirty="0"/>
          </a:p>
          <a:p>
            <a:r>
              <a:rPr kumimoji="1" lang="en-US" altLang="ja-JP" dirty="0"/>
              <a:t>https://www.openchainproject.org/news/2022/10/14/security-assurance-self-cert-checklist-1</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14" name="タイトル 13">
            <a:extLst>
              <a:ext uri="{FF2B5EF4-FFF2-40B4-BE49-F238E27FC236}">
                <a16:creationId xmlns:a16="http://schemas.microsoft.com/office/drawing/2014/main" id="{06BB9730-AC61-6693-8B66-C51743CF499D}"/>
              </a:ext>
            </a:extLst>
          </p:cNvPr>
          <p:cNvSpPr>
            <a:spLocks noGrp="1"/>
          </p:cNvSpPr>
          <p:nvPr>
            <p:ph type="title"/>
          </p:nvPr>
        </p:nvSpPr>
        <p:spPr/>
        <p:txBody>
          <a:bodyPr/>
          <a:lstStyle/>
          <a:p>
            <a:r>
              <a:rPr kumimoji="1" lang="ja-JP" altLang="en-US"/>
              <a:t>マスター タイトルの書式設定</a:t>
            </a:r>
          </a:p>
        </p:txBody>
      </p:sp>
      <p:sp>
        <p:nvSpPr>
          <p:cNvPr id="9" name="日付プレースホルダー 8">
            <a:extLst>
              <a:ext uri="{FF2B5EF4-FFF2-40B4-BE49-F238E27FC236}">
                <a16:creationId xmlns:a16="http://schemas.microsoft.com/office/drawing/2014/main" id="{068FB6AB-31C4-C1C5-CF4E-F7A98488E7D3}"/>
              </a:ext>
            </a:extLst>
          </p:cNvPr>
          <p:cNvSpPr>
            <a:spLocks noGrp="1"/>
          </p:cNvSpPr>
          <p:nvPr>
            <p:ph type="dt" sz="half" idx="10"/>
          </p:nvPr>
        </p:nvSpPr>
        <p:spPr/>
        <p:txBody>
          <a:bodyPr/>
          <a:lstStyle/>
          <a:p>
            <a:r>
              <a:rPr lang="en-US" altLang="ja-JP"/>
              <a:t>11th July 2023</a:t>
            </a:r>
            <a:endParaRPr lang="ja-JP" altLang="en-US" dirty="0"/>
          </a:p>
        </p:txBody>
      </p:sp>
      <p:sp>
        <p:nvSpPr>
          <p:cNvPr id="10" name="フッター プレースホルダー 9">
            <a:extLst>
              <a:ext uri="{FF2B5EF4-FFF2-40B4-BE49-F238E27FC236}">
                <a16:creationId xmlns:a16="http://schemas.microsoft.com/office/drawing/2014/main" id="{BE078D14-DDCD-1BC1-2BC4-10EA10B0DE5D}"/>
              </a:ext>
            </a:extLst>
          </p:cNvPr>
          <p:cNvSpPr>
            <a:spLocks noGrp="1"/>
          </p:cNvSpPr>
          <p:nvPr>
            <p:ph type="ftr" sz="quarter" idx="11"/>
          </p:nvPr>
        </p:nvSpPr>
        <p:spPr/>
        <p:txBody>
          <a:bodyPr/>
          <a:lstStyle/>
          <a:p>
            <a:pPr algn="l"/>
            <a:r>
              <a:rPr lang="en-US" altLang="ja-JP"/>
              <a:t>OpenChain Japan Work Group</a:t>
            </a:r>
            <a:endParaRPr lang="ja-JP" altLang="en-US" dirty="0"/>
          </a:p>
        </p:txBody>
      </p:sp>
      <p:sp>
        <p:nvSpPr>
          <p:cNvPr id="15" name="スライド番号プレースホルダー 14">
            <a:extLst>
              <a:ext uri="{FF2B5EF4-FFF2-40B4-BE49-F238E27FC236}">
                <a16:creationId xmlns:a16="http://schemas.microsoft.com/office/drawing/2014/main" id="{34DDFDA7-7CEC-1948-F6F4-0C53458C6C7A}"/>
              </a:ext>
            </a:extLst>
          </p:cNvPr>
          <p:cNvSpPr>
            <a:spLocks noGrp="1"/>
          </p:cNvSpPr>
          <p:nvPr>
            <p:ph type="sldNum" sz="quarter" idx="12"/>
          </p:nvPr>
        </p:nvSpPr>
        <p:spPr/>
        <p:txBody>
          <a:bodyPr/>
          <a:lstStyle/>
          <a:p>
            <a:fld id="{9E677C9D-2908-4B51-B245-D0108F3FAF17}" type="slidenum">
              <a:rPr lang="ja-JP" altLang="en-US" smtClean="0"/>
              <a:pPr/>
              <a:t>‹#›</a:t>
            </a:fld>
            <a:endParaRPr lang="ja-JP" altLang="en-US" dirty="0"/>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lang="en-US" altLang="ja-JP" dirty="0"/>
              <a:t>11th July 2023</a:t>
            </a:r>
            <a:endParaRPr lang="ja-JP" altLang="en-US" dirty="0"/>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lang="en-US" altLang="ja-JP" dirty="0"/>
              <a:t>11th July 2023</a:t>
            </a:r>
            <a:endParaRPr lang="ja-JP" altLang="en-US" dirty="0"/>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lang="en-US" altLang="ja-JP" dirty="0"/>
              <a:t>11th July 2023</a:t>
            </a:r>
            <a:endParaRPr lang="ja-JP" altLang="en-US" dirty="0"/>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conformance" TargetMode="External"/><Relationship Id="rId2" Type="http://schemas.openxmlformats.org/officeDocument/2006/relationships/hyperlink" Target="https://www.openchainproject.org/contribute-to-the-standard"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enChain-Project/Reference-Material/blob/master/Self-Certification/Questionnaire/ISO5230-2020-and-OpenChain-License-Compliance-2.1/en/ISO5230-2020-Questionnaire-Version-3.md"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openchainproject.org/partners"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www.iso.org/standard/81039.html" TargetMode="External"/><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www.openchainproject.org/featured/2020/12/15/toyota-iso-52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openchainproject.org/community-of-conformance"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lists.openchainproject.org/g/education" TargetMode="External"/><Relationship Id="rId3" Type="http://schemas.openxmlformats.org/officeDocument/2006/relationships/image" Target="../media/image17.png"/><Relationship Id="rId7" Type="http://schemas.openxmlformats.org/officeDocument/2006/relationships/hyperlink" Target="https://lists.openchainproject.org/g/telco" TargetMode="External"/><Relationship Id="rId12" Type="http://schemas.openxmlformats.org/officeDocument/2006/relationships/image" Target="../media/image19.tm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groups.io/g/oss-based-compliance-tooling" TargetMode="External"/><Relationship Id="rId11" Type="http://schemas.openxmlformats.org/officeDocument/2006/relationships/image" Target="../media/image18.png"/><Relationship Id="rId5" Type="http://schemas.openxmlformats.org/officeDocument/2006/relationships/hyperlink" Target="https://groups.io/g/openchain-automotive-work-group" TargetMode="External"/><Relationship Id="rId10" Type="http://schemas.openxmlformats.org/officeDocument/2006/relationships/hyperlink" Target="https://lists.openchainproject.org/g/partners" TargetMode="External"/><Relationship Id="rId4" Type="http://schemas.openxmlformats.org/officeDocument/2006/relationships/hyperlink" Target="https://lists.openchainproject.org/g/main" TargetMode="External"/><Relationship Id="rId9" Type="http://schemas.openxmlformats.org/officeDocument/2006/relationships/hyperlink" Target="https://lists.openchainproject.org/g/specific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openchainproject.org/partners" TargetMode="External"/><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www.openchainproject.org/" TargetMode="External"/><Relationship Id="rId4" Type="http://schemas.openxmlformats.org/officeDocument/2006/relationships/hyperlink" Target="https://www.iso.org/standard/86450.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tmp"/><Relationship Id="rId7" Type="http://schemas.openxmlformats.org/officeDocument/2006/relationships/image" Target="../media/image37.tm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tmp"/><Relationship Id="rId5" Type="http://schemas.openxmlformats.org/officeDocument/2006/relationships/image" Target="../media/image35.png"/><Relationship Id="rId4" Type="http://schemas.openxmlformats.org/officeDocument/2006/relationships/image" Target="../media/image34.tmp"/></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github.com/OpenChain-Project/OpenChain-JWG/tree/master/CaseStudy/OpenChain_Industry_Survey/2023"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automation@lists.openchainproject.or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mailto:japan-sg-planning+subscribe@lists.openchainproject.org" TargetMode="External"/><Relationship Id="rId5" Type="http://schemas.openxmlformats.org/officeDocument/2006/relationships/hyperlink" Target="mailto:japan-sg-sbom@lists.openchainproject.org" TargetMode="External"/><Relationship Id="rId10" Type="http://schemas.openxmlformats.org/officeDocument/2006/relationships/image" Target="../media/image41.png"/><Relationship Id="rId4" Type="http://schemas.openxmlformats.org/officeDocument/2006/relationships/hyperlink" Target="mailto:japan-wg+subscribe@lists.openchainproject.org" TargetMode="External"/><Relationship Id="rId9" Type="http://schemas.openxmlformats.org/officeDocument/2006/relationships/hyperlink" Target="https://join.slack.com/t/openchain-japanwg/shared_invite/zt-ijsyy1z4-NQj9Fty9BSNLL3d1YyNkf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uxfoundation.or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dirty="0">
                <a:solidFill>
                  <a:schemeClr val="tx1">
                    <a:lumMod val="75000"/>
                    <a:lumOff val="25000"/>
                  </a:schemeClr>
                </a:solidFill>
                <a:cs typeface="Segoe UI" panose="020B0502040204020203" pitchFamily="34" charset="0"/>
              </a:rPr>
              <a:t>2023.7.11</a:t>
            </a: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https://www.openchainproject.org/contribute-to-the-standard</a:t>
            </a:r>
            <a:endParaRPr lang="ja-JP" altLang="en-US"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4949817"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https://www.openchainproject.org/get-started/conformance</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pic>
        <p:nvPicPr>
          <p:cNvPr id="17" name="図 16">
            <a:extLst>
              <a:ext uri="{FF2B5EF4-FFF2-40B4-BE49-F238E27FC236}">
                <a16:creationId xmlns:a16="http://schemas.microsoft.com/office/drawing/2014/main" id="{C9C0F4AC-8219-4527-877B-209CCF610902}"/>
              </a:ext>
            </a:extLst>
          </p:cNvPr>
          <p:cNvPicPr>
            <a:picLocks noChangeAspect="1"/>
          </p:cNvPicPr>
          <p:nvPr/>
        </p:nvPicPr>
        <p:blipFill>
          <a:blip r:embed="rId5"/>
          <a:stretch>
            <a:fillRect/>
          </a:stretch>
        </p:blipFill>
        <p:spPr>
          <a:xfrm>
            <a:off x="8851380" y="1343165"/>
            <a:ext cx="2858102" cy="2563760"/>
          </a:xfrm>
          <a:prstGeom prst="rect">
            <a:avLst/>
          </a:prstGeom>
          <a:ln w="38100">
            <a:solidFill>
              <a:srgbClr val="0070C0"/>
            </a:solidFill>
          </a:ln>
        </p:spPr>
      </p:pic>
      <p:sp>
        <p:nvSpPr>
          <p:cNvPr id="21" name="正方形/長方形 20">
            <a:extLst>
              <a:ext uri="{FF2B5EF4-FFF2-40B4-BE49-F238E27FC236}">
                <a16:creationId xmlns:a16="http://schemas.microsoft.com/office/drawing/2014/main" id="{6A71369A-582F-42F0-B329-B104E3731EA6}"/>
              </a:ext>
            </a:extLst>
          </p:cNvPr>
          <p:cNvSpPr/>
          <p:nvPr/>
        </p:nvSpPr>
        <p:spPr>
          <a:xfrm>
            <a:off x="9026305" y="4013261"/>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
        <p:nvSpPr>
          <p:cNvPr id="8" name="スライド番号プレースホルダー 7">
            <a:extLst>
              <a:ext uri="{FF2B5EF4-FFF2-40B4-BE49-F238E27FC236}">
                <a16:creationId xmlns:a16="http://schemas.microsoft.com/office/drawing/2014/main" id="{023D9FF0-5199-854E-5A4C-94F650A9928B}"/>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hlinkClick r:id="rId3"/>
            <a:extLst>
              <a:ext uri="{FF2B5EF4-FFF2-40B4-BE49-F238E27FC236}">
                <a16:creationId xmlns:a16="http://schemas.microsoft.com/office/drawing/2014/main" id="{19BC124D-7472-AD4C-3E75-6F278F40C9C1}"/>
              </a:ext>
            </a:extLst>
          </p:cNvPr>
          <p:cNvPicPr>
            <a:picLocks noChangeAspect="1"/>
          </p:cNvPicPr>
          <p:nvPr/>
        </p:nvPicPr>
        <p:blipFill rotWithShape="1">
          <a:blip r:embed="rId4"/>
          <a:srcRect b="27667"/>
          <a:stretch/>
        </p:blipFill>
        <p:spPr>
          <a:xfrm>
            <a:off x="1162904" y="3592696"/>
            <a:ext cx="4476195" cy="2415365"/>
          </a:xfrm>
          <a:prstGeom prst="rect">
            <a:avLst/>
          </a:prstGeom>
          <a:ln w="38100">
            <a:solidFill>
              <a:srgbClr val="0070C0"/>
            </a:solidFill>
          </a:ln>
        </p:spPr>
      </p:pic>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7333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923330"/>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サイトの質問を自己チェック</a:t>
            </a:r>
            <a:endParaRPr lang="en-US" altLang="ja-JP" dirty="0">
              <a:ea typeface="+mj-ea"/>
              <a:cs typeface="Segoe UI Light" panose="020B0502040204020203" pitchFamily="34" charset="0"/>
            </a:endParaRPr>
          </a:p>
          <a:p>
            <a:pPr algn="ctr"/>
            <a:r>
              <a:rPr kumimoji="1" lang="ja-JP" altLang="en-US" dirty="0">
                <a:latin typeface="Segoe UI Light" panose="020B0502040204020203" pitchFamily="34" charset="0"/>
                <a:ea typeface="+mj-ea"/>
                <a:cs typeface="Segoe UI Light" panose="020B0502040204020203" pitchFamily="34" charset="0"/>
              </a:rPr>
              <a:t>全て確認後、</a:t>
            </a:r>
            <a:r>
              <a:rPr kumimoji="1" lang="en-US" altLang="ja-JP" dirty="0" err="1">
                <a:latin typeface="Segoe UI Light" panose="020B0502040204020203" pitchFamily="34" charset="0"/>
                <a:ea typeface="+mj-ea"/>
                <a:cs typeface="Segoe UI Light" panose="020B0502040204020203" pitchFamily="34" charset="0"/>
              </a:rPr>
              <a:t>OpenChain</a:t>
            </a:r>
            <a:r>
              <a:rPr kumimoji="1" lang="ja-JP" altLang="en-US" dirty="0">
                <a:latin typeface="Segoe UI Light" panose="020B0502040204020203" pitchFamily="34" charset="0"/>
                <a:ea typeface="+mj-ea"/>
                <a:cs typeface="Segoe UI Light" panose="020B0502040204020203" pitchFamily="34" charset="0"/>
              </a:rPr>
              <a:t>事務局に連絡</a:t>
            </a: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9" name="スライド番号プレースホルダー 8">
            <a:extLst>
              <a:ext uri="{FF2B5EF4-FFF2-40B4-BE49-F238E27FC236}">
                <a16:creationId xmlns:a16="http://schemas.microsoft.com/office/drawing/2014/main" id="{E1F87DEA-0C4B-69A6-4DFC-4BAB3F58C286}"/>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pic>
        <p:nvPicPr>
          <p:cNvPr id="8" name="図 7">
            <a:extLst>
              <a:ext uri="{FF2B5EF4-FFF2-40B4-BE49-F238E27FC236}">
                <a16:creationId xmlns:a16="http://schemas.microsoft.com/office/drawing/2014/main" id="{D1EEF96C-3FA5-6A08-FBFB-B46E04CD49C7}"/>
              </a:ext>
            </a:extLst>
          </p:cNvPr>
          <p:cNvPicPr>
            <a:picLocks noChangeAspect="1"/>
          </p:cNvPicPr>
          <p:nvPr/>
        </p:nvPicPr>
        <p:blipFill>
          <a:blip r:embed="rId5"/>
          <a:stretch>
            <a:fillRect/>
          </a:stretch>
        </p:blipFill>
        <p:spPr>
          <a:xfrm>
            <a:off x="6801885" y="2923426"/>
            <a:ext cx="4575963" cy="2752373"/>
          </a:xfrm>
          <a:prstGeom prst="rect">
            <a:avLst/>
          </a:prstGeom>
        </p:spPr>
      </p:pic>
      <p:sp>
        <p:nvSpPr>
          <p:cNvPr id="11" name="テキスト ボックス 10">
            <a:extLst>
              <a:ext uri="{FF2B5EF4-FFF2-40B4-BE49-F238E27FC236}">
                <a16:creationId xmlns:a16="http://schemas.microsoft.com/office/drawing/2014/main" id="{212DE5B7-599C-5F36-0760-79FB60A903A5}"/>
              </a:ext>
            </a:extLst>
          </p:cNvPr>
          <p:cNvSpPr txBox="1"/>
          <p:nvPr/>
        </p:nvSpPr>
        <p:spPr>
          <a:xfrm>
            <a:off x="8591759" y="5990006"/>
            <a:ext cx="2888932" cy="261610"/>
          </a:xfrm>
          <a:prstGeom prst="rect">
            <a:avLst/>
          </a:prstGeom>
          <a:noFill/>
        </p:spPr>
        <p:txBody>
          <a:bodyPr wrap="none" rtlCol="0">
            <a:spAutoFit/>
          </a:bodyPr>
          <a:lstStyle/>
          <a:p>
            <a:r>
              <a:rPr kumimoji="1" lang="en-US" altLang="ja-JP" sz="1100" dirty="0">
                <a:hlinkClick r:id="rId6"/>
              </a:rPr>
              <a:t>https://www.openchainproject.org/partners</a:t>
            </a:r>
            <a:endParaRPr kumimoji="1" lang="ja-JP" altLang="en-US" sz="1100" dirty="0"/>
          </a:p>
        </p:txBody>
      </p:sp>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pic>
        <p:nvPicPr>
          <p:cNvPr id="14" name="図 13">
            <a:extLst>
              <a:ext uri="{FF2B5EF4-FFF2-40B4-BE49-F238E27FC236}">
                <a16:creationId xmlns:a16="http://schemas.microsoft.com/office/drawing/2014/main" id="{751268C2-0F07-4988-9B76-35DEA95F1666}"/>
              </a:ext>
            </a:extLst>
          </p:cNvPr>
          <p:cNvPicPr>
            <a:picLocks noChangeAspect="1"/>
          </p:cNvPicPr>
          <p:nvPr/>
        </p:nvPicPr>
        <p:blipFill>
          <a:blip r:embed="rId2"/>
          <a:stretch>
            <a:fillRect/>
          </a:stretch>
        </p:blipFill>
        <p:spPr>
          <a:xfrm>
            <a:off x="6335215" y="2091934"/>
            <a:ext cx="5071587" cy="3834615"/>
          </a:xfrm>
          <a:prstGeom prst="rect">
            <a:avLst/>
          </a:prstGeom>
          <a:ln w="38100">
            <a:solidFill>
              <a:srgbClr val="0070C0"/>
            </a:solidFill>
          </a:ln>
        </p:spPr>
      </p:pic>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3"/>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4"/>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EB7719B7-75CA-B35A-DF88-DC76707E3E46}"/>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pic>
        <p:nvPicPr>
          <p:cNvPr id="7" name="図 6">
            <a:extLst>
              <a:ext uri="{FF2B5EF4-FFF2-40B4-BE49-F238E27FC236}">
                <a16:creationId xmlns:a16="http://schemas.microsoft.com/office/drawing/2014/main" id="{D9930823-F7A1-08C3-C827-29F9CC40ED97}"/>
              </a:ext>
            </a:extLst>
          </p:cNvPr>
          <p:cNvPicPr>
            <a:picLocks noChangeAspect="1"/>
          </p:cNvPicPr>
          <p:nvPr/>
        </p:nvPicPr>
        <p:blipFill>
          <a:blip r:embed="rId5"/>
          <a:stretch>
            <a:fillRect/>
          </a:stretch>
        </p:blipFill>
        <p:spPr>
          <a:xfrm>
            <a:off x="886099" y="2085794"/>
            <a:ext cx="5081504" cy="3834614"/>
          </a:xfrm>
          <a:prstGeom prst="rect">
            <a:avLst/>
          </a:prstGeom>
          <a:ln w="28575">
            <a:solidFill>
              <a:srgbClr val="0070C0"/>
            </a:solidFill>
          </a:ln>
        </p:spPr>
      </p:pic>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175846" y="1947634"/>
            <a:ext cx="11840308"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175846" y="2508145"/>
            <a:ext cx="11840308"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1652887195"/>
              </p:ext>
            </p:extLst>
          </p:nvPr>
        </p:nvGraphicFramePr>
        <p:xfrm>
          <a:off x="234051" y="2589843"/>
          <a:ext cx="2684995" cy="3514940"/>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715170">
                  <a:extLst>
                    <a:ext uri="{9D8B030D-6E8A-4147-A177-3AD203B41FA5}">
                      <a16:colId xmlns:a16="http://schemas.microsoft.com/office/drawing/2014/main" val="2128274504"/>
                    </a:ext>
                  </a:extLst>
                </a:gridCol>
              </a:tblGrid>
              <a:tr h="287486">
                <a:tc>
                  <a:txBody>
                    <a:bodyPr/>
                    <a:lstStyle/>
                    <a:p>
                      <a:r>
                        <a:rPr kumimoji="1" lang="en-US" altLang="ja-JP" sz="1200" b="0" dirty="0"/>
                        <a:t>2020/12/01</a:t>
                      </a:r>
                      <a:endParaRPr kumimoji="1" lang="ja-JP" altLang="en-US" sz="1200" b="0" dirty="0">
                        <a:latin typeface="+mn-lt"/>
                      </a:endParaRPr>
                    </a:p>
                  </a:txBody>
                  <a:tcPr anchor="ctr"/>
                </a:tc>
                <a:tc>
                  <a:txBody>
                    <a:bodyPr/>
                    <a:lstStyle/>
                    <a:p>
                      <a:r>
                        <a:rPr kumimoji="1" lang="ja-JP" altLang="en-US" sz="1200" b="0" dirty="0"/>
                        <a:t>トヨタ自動車</a:t>
                      </a:r>
                      <a:endParaRPr kumimoji="1" lang="ja-JP" altLang="en-US" sz="1200" b="0" dirty="0">
                        <a:latin typeface="+mn-lt"/>
                      </a:endParaRPr>
                    </a:p>
                  </a:txBody>
                  <a:tcPr anchor="ctr"/>
                </a:tc>
                <a:extLst>
                  <a:ext uri="{0D108BD9-81ED-4DB2-BD59-A6C34878D82A}">
                    <a16:rowId xmlns:a16="http://schemas.microsoft.com/office/drawing/2014/main" val="2262074657"/>
                  </a:ext>
                </a:extLst>
              </a:tr>
              <a:tr h="287486">
                <a:tc>
                  <a:txBody>
                    <a:bodyPr/>
                    <a:lstStyle/>
                    <a:p>
                      <a:r>
                        <a:rPr kumimoji="1" lang="en-US" altLang="ja-JP" sz="1200" b="0" dirty="0"/>
                        <a:t>2020/12/15</a:t>
                      </a:r>
                      <a:endParaRPr kumimoji="1" lang="ja-JP" altLang="en-US" sz="1200" b="0" dirty="0">
                        <a:latin typeface="+mn-lt"/>
                      </a:endParaRPr>
                    </a:p>
                  </a:txBody>
                  <a:tcPr anchor="ctr"/>
                </a:tc>
                <a:tc>
                  <a:txBody>
                    <a:bodyPr/>
                    <a:lstStyle/>
                    <a:p>
                      <a:r>
                        <a:rPr kumimoji="1" lang="en-US" altLang="ja-JP" sz="1200" b="0" dirty="0"/>
                        <a:t>NCSOFT</a:t>
                      </a:r>
                      <a:endParaRPr kumimoji="1" lang="ja-JP" altLang="en-US" sz="1200" b="0" dirty="0">
                        <a:latin typeface="+mn-lt"/>
                      </a:endParaRPr>
                    </a:p>
                  </a:txBody>
                  <a:tcPr anchor="ctr"/>
                </a:tc>
                <a:extLst>
                  <a:ext uri="{0D108BD9-81ED-4DB2-BD59-A6C34878D82A}">
                    <a16:rowId xmlns:a16="http://schemas.microsoft.com/office/drawing/2014/main" val="2092766118"/>
                  </a:ext>
                </a:extLst>
              </a:tr>
              <a:tr h="287486">
                <a:tc>
                  <a:txBody>
                    <a:bodyPr/>
                    <a:lstStyle/>
                    <a:p>
                      <a:r>
                        <a:rPr kumimoji="1" lang="en-US" altLang="ja-JP" sz="1200" b="0" dirty="0"/>
                        <a:t>2020/12/17</a:t>
                      </a:r>
                      <a:endParaRPr kumimoji="1" lang="en-US" altLang="ja-JP" sz="1200" b="0" dirty="0">
                        <a:latin typeface="+mn-lt"/>
                      </a:endParaRPr>
                    </a:p>
                  </a:txBody>
                  <a:tcPr anchor="ctr"/>
                </a:tc>
                <a:tc>
                  <a:txBody>
                    <a:bodyPr/>
                    <a:lstStyle/>
                    <a:p>
                      <a:r>
                        <a:rPr kumimoji="1" lang="en-US" altLang="ja-JP" sz="1200" b="0" dirty="0"/>
                        <a:t>Cisco</a:t>
                      </a:r>
                      <a:endParaRPr kumimoji="1" lang="ja-JP" altLang="en-US" sz="1200" b="0" dirty="0">
                        <a:latin typeface="+mn-lt"/>
                      </a:endParaRPr>
                    </a:p>
                  </a:txBody>
                  <a:tcPr anchor="ctr"/>
                </a:tc>
                <a:extLst>
                  <a:ext uri="{0D108BD9-81ED-4DB2-BD59-A6C34878D82A}">
                    <a16:rowId xmlns:a16="http://schemas.microsoft.com/office/drawing/2014/main" val="444808631"/>
                  </a:ext>
                </a:extLst>
              </a:tr>
              <a:tr h="287486">
                <a:tc>
                  <a:txBody>
                    <a:bodyPr/>
                    <a:lstStyle/>
                    <a:p>
                      <a:r>
                        <a:rPr kumimoji="1" lang="en-US" altLang="ja-JP" sz="1200" b="0" dirty="0"/>
                        <a:t>2021/01/13</a:t>
                      </a:r>
                      <a:endParaRPr kumimoji="1" lang="ja-JP" altLang="en-US" sz="1200" b="0" dirty="0">
                        <a:latin typeface="+mn-lt"/>
                      </a:endParaRPr>
                    </a:p>
                  </a:txBody>
                  <a:tcPr anchor="ctr"/>
                </a:tc>
                <a:tc>
                  <a:txBody>
                    <a:bodyPr/>
                    <a:lstStyle/>
                    <a:p>
                      <a:r>
                        <a:rPr kumimoji="1" lang="en-US" altLang="ja-JP" sz="1200" b="0" dirty="0"/>
                        <a:t>NTT</a:t>
                      </a:r>
                      <a:r>
                        <a:rPr kumimoji="1" lang="ja-JP" altLang="en-US" sz="1200" b="0" dirty="0"/>
                        <a:t>データ</a:t>
                      </a:r>
                      <a:endParaRPr kumimoji="1" lang="ja-JP" altLang="en-US" sz="1200" b="0" dirty="0">
                        <a:latin typeface="+mn-lt"/>
                      </a:endParaRPr>
                    </a:p>
                  </a:txBody>
                  <a:tcPr anchor="ctr"/>
                </a:tc>
                <a:extLst>
                  <a:ext uri="{0D108BD9-81ED-4DB2-BD59-A6C34878D82A}">
                    <a16:rowId xmlns:a16="http://schemas.microsoft.com/office/drawing/2014/main" val="2639739016"/>
                  </a:ext>
                </a:extLst>
              </a:tr>
              <a:tr h="287486">
                <a:tc>
                  <a:txBody>
                    <a:bodyPr/>
                    <a:lstStyle/>
                    <a:p>
                      <a:r>
                        <a:rPr kumimoji="1" lang="en-US" altLang="ja-JP" sz="1200" b="0" dirty="0"/>
                        <a:t>2021/02/01</a:t>
                      </a:r>
                      <a:endParaRPr kumimoji="1" lang="ja-JP" altLang="en-US" sz="1200" b="0" dirty="0">
                        <a:latin typeface="+mn-lt"/>
                      </a:endParaRPr>
                    </a:p>
                  </a:txBody>
                  <a:tcPr anchor="ctr"/>
                </a:tc>
                <a:tc>
                  <a:txBody>
                    <a:bodyPr/>
                    <a:lstStyle/>
                    <a:p>
                      <a:r>
                        <a:rPr kumimoji="1" lang="en-US" altLang="ja-JP" sz="1200" b="0" dirty="0"/>
                        <a:t>Microsoft</a:t>
                      </a:r>
                      <a:endParaRPr kumimoji="1" lang="ja-JP" altLang="en-US" sz="1200" b="0" dirty="0">
                        <a:latin typeface="+mn-lt"/>
                      </a:endParaRPr>
                    </a:p>
                  </a:txBody>
                  <a:tcPr anchor="ctr"/>
                </a:tc>
                <a:extLst>
                  <a:ext uri="{0D108BD9-81ED-4DB2-BD59-A6C34878D82A}">
                    <a16:rowId xmlns:a16="http://schemas.microsoft.com/office/drawing/2014/main" val="2794214248"/>
                  </a:ext>
                </a:extLst>
              </a:tr>
              <a:tr h="287486">
                <a:tc>
                  <a:txBody>
                    <a:bodyPr/>
                    <a:lstStyle/>
                    <a:p>
                      <a:r>
                        <a:rPr kumimoji="1" lang="en-US" altLang="ja-JP" sz="1200" b="0" dirty="0"/>
                        <a:t>2021/02/08</a:t>
                      </a:r>
                      <a:endParaRPr kumimoji="1" lang="ja-JP" altLang="en-US" sz="1200" b="0" dirty="0">
                        <a:latin typeface="+mn-lt"/>
                      </a:endParaRPr>
                    </a:p>
                  </a:txBody>
                  <a:tcPr anchor="ctr"/>
                </a:tc>
                <a:tc>
                  <a:txBody>
                    <a:bodyPr/>
                    <a:lstStyle/>
                    <a:p>
                      <a:r>
                        <a:rPr kumimoji="1" lang="ja-JP" altLang="en-US" sz="1200" b="0" dirty="0"/>
                        <a:t>日立製作所</a:t>
                      </a:r>
                      <a:endParaRPr kumimoji="1" lang="ja-JP" altLang="en-US" sz="1200" b="0" dirty="0">
                        <a:latin typeface="+mn-lt"/>
                      </a:endParaRPr>
                    </a:p>
                  </a:txBody>
                  <a:tcPr anchor="ctr"/>
                </a:tc>
                <a:extLst>
                  <a:ext uri="{0D108BD9-81ED-4DB2-BD59-A6C34878D82A}">
                    <a16:rowId xmlns:a16="http://schemas.microsoft.com/office/drawing/2014/main" val="540462212"/>
                  </a:ext>
                </a:extLst>
              </a:tr>
              <a:tr h="287486">
                <a:tc>
                  <a:txBody>
                    <a:bodyPr/>
                    <a:lstStyle/>
                    <a:p>
                      <a:r>
                        <a:rPr kumimoji="1" lang="en-US" altLang="ja-JP" sz="1200" b="0" dirty="0"/>
                        <a:t>2021/03/02</a:t>
                      </a:r>
                      <a:endParaRPr kumimoji="1" lang="ja-JP" altLang="en-US" sz="1200" b="0" dirty="0">
                        <a:latin typeface="+mn-lt"/>
                      </a:endParaRPr>
                    </a:p>
                  </a:txBody>
                  <a:tcPr anchor="ctr"/>
                </a:tc>
                <a:tc>
                  <a:txBody>
                    <a:bodyPr/>
                    <a:lstStyle/>
                    <a:p>
                      <a:r>
                        <a:rPr kumimoji="1" lang="en-US" altLang="ja-JP" sz="1200" b="0" dirty="0"/>
                        <a:t>LG</a:t>
                      </a:r>
                      <a:endParaRPr kumimoji="1" lang="ja-JP" altLang="en-US" sz="1200" b="0" dirty="0">
                        <a:latin typeface="+mn-lt"/>
                      </a:endParaRPr>
                    </a:p>
                  </a:txBody>
                  <a:tcPr anchor="ctr"/>
                </a:tc>
                <a:extLst>
                  <a:ext uri="{0D108BD9-81ED-4DB2-BD59-A6C34878D82A}">
                    <a16:rowId xmlns:a16="http://schemas.microsoft.com/office/drawing/2014/main" val="2390079455"/>
                  </a:ext>
                </a:extLst>
              </a:tr>
              <a:tr h="479142">
                <a:tc>
                  <a:txBody>
                    <a:bodyPr/>
                    <a:lstStyle/>
                    <a:p>
                      <a:r>
                        <a:rPr kumimoji="1" lang="en-US" altLang="ja-JP" sz="1200" b="0" dirty="0"/>
                        <a:t>2021/04/06</a:t>
                      </a:r>
                      <a:endParaRPr kumimoji="1" lang="ja-JP" altLang="en-US" sz="1200" b="0" dirty="0">
                        <a:latin typeface="+mn-lt"/>
                      </a:endParaRPr>
                    </a:p>
                  </a:txBody>
                  <a:tcPr anchor="ctr"/>
                </a:tc>
                <a:tc>
                  <a:txBody>
                    <a:bodyPr/>
                    <a:lstStyle/>
                    <a:p>
                      <a:r>
                        <a:rPr kumimoji="1" lang="en-US" altLang="ja-JP" sz="1200" b="0" dirty="0"/>
                        <a:t>Nanjing Fujitsu Nanda Software Technology Co., Ltd.</a:t>
                      </a:r>
                      <a:endParaRPr kumimoji="1" lang="ja-JP" altLang="en-US" sz="1200" b="0" dirty="0">
                        <a:latin typeface="+mn-lt"/>
                      </a:endParaRPr>
                    </a:p>
                  </a:txBody>
                  <a:tcPr anchor="ctr"/>
                </a:tc>
                <a:extLst>
                  <a:ext uri="{0D108BD9-81ED-4DB2-BD59-A6C34878D82A}">
                    <a16:rowId xmlns:a16="http://schemas.microsoft.com/office/drawing/2014/main" val="3080294371"/>
                  </a:ext>
                </a:extLst>
              </a:tr>
              <a:tr h="287486">
                <a:tc>
                  <a:txBody>
                    <a:bodyPr/>
                    <a:lstStyle/>
                    <a:p>
                      <a:r>
                        <a:rPr kumimoji="1" lang="en-US" altLang="ja-JP" sz="1200" b="0" dirty="0"/>
                        <a:t>2021/04/22</a:t>
                      </a:r>
                      <a:endParaRPr kumimoji="1" lang="ja-JP" altLang="en-US" sz="1200" b="0" dirty="0">
                        <a:latin typeface="+mn-lt"/>
                      </a:endParaRPr>
                    </a:p>
                  </a:txBody>
                  <a:tcPr anchor="ctr"/>
                </a:tc>
                <a:tc>
                  <a:txBody>
                    <a:bodyPr/>
                    <a:lstStyle/>
                    <a:p>
                      <a:r>
                        <a:rPr kumimoji="1" lang="en-US" altLang="ja-JP" sz="1200" b="0" dirty="0" err="1"/>
                        <a:t>Keitaro</a:t>
                      </a:r>
                      <a:endParaRPr kumimoji="1" lang="ja-JP" altLang="en-US" sz="1200" b="0" dirty="0">
                        <a:latin typeface="+mn-lt"/>
                      </a:endParaRPr>
                    </a:p>
                  </a:txBody>
                  <a:tcPr anchor="ctr"/>
                </a:tc>
                <a:extLst>
                  <a:ext uri="{0D108BD9-81ED-4DB2-BD59-A6C34878D82A}">
                    <a16:rowId xmlns:a16="http://schemas.microsoft.com/office/drawing/2014/main" val="2466994459"/>
                  </a:ext>
                </a:extLst>
              </a:tr>
              <a:tr h="287486">
                <a:tc>
                  <a:txBody>
                    <a:bodyPr/>
                    <a:lstStyle/>
                    <a:p>
                      <a:r>
                        <a:rPr kumimoji="1" lang="en-US" altLang="ja-JP" sz="1200" b="0" dirty="0"/>
                        <a:t>2021/07/07</a:t>
                      </a:r>
                      <a:endParaRPr kumimoji="1" lang="ja-JP" altLang="en-US" sz="1200" b="0" dirty="0">
                        <a:latin typeface="+mn-lt"/>
                      </a:endParaRPr>
                    </a:p>
                  </a:txBody>
                  <a:tcPr anchor="ctr"/>
                </a:tc>
                <a:tc>
                  <a:txBody>
                    <a:bodyPr/>
                    <a:lstStyle/>
                    <a:p>
                      <a:r>
                        <a:rPr kumimoji="1" lang="en-US" altLang="ja-JP" sz="1200" b="0" dirty="0"/>
                        <a:t>Samsung Electronics</a:t>
                      </a:r>
                      <a:endParaRPr kumimoji="1" lang="ja-JP" altLang="en-US" sz="1200" b="0" dirty="0">
                        <a:latin typeface="+mn-lt"/>
                      </a:endParaRPr>
                    </a:p>
                  </a:txBody>
                  <a:tcPr anchor="ctr"/>
                </a:tc>
                <a:extLst>
                  <a:ext uri="{0D108BD9-81ED-4DB2-BD59-A6C34878D82A}">
                    <a16:rowId xmlns:a16="http://schemas.microsoft.com/office/drawing/2014/main" val="2494498816"/>
                  </a:ext>
                </a:extLst>
              </a:tr>
              <a:tr h="287486">
                <a:tc>
                  <a:txBody>
                    <a:bodyPr/>
                    <a:lstStyle/>
                    <a:p>
                      <a:r>
                        <a:rPr kumimoji="1" lang="en-US" altLang="ja-JP" sz="1200" b="0" dirty="0"/>
                        <a:t>2021/07/13</a:t>
                      </a:r>
                      <a:endParaRPr kumimoji="1" lang="ja-JP" altLang="en-US" sz="1200" b="0" dirty="0">
                        <a:latin typeface="+mn-lt"/>
                      </a:endParaRPr>
                    </a:p>
                  </a:txBody>
                  <a:tcPr anchor="ctr"/>
                </a:tc>
                <a:tc>
                  <a:txBody>
                    <a:bodyPr/>
                    <a:lstStyle/>
                    <a:p>
                      <a:r>
                        <a:rPr kumimoji="1" lang="en-US" altLang="ja-JP" sz="1200" b="0" dirty="0"/>
                        <a:t>Bosch</a:t>
                      </a:r>
                      <a:endParaRPr kumimoji="1" lang="ja-JP" altLang="en-US" sz="1200" b="0" dirty="0">
                        <a:latin typeface="+mn-lt"/>
                      </a:endParaRPr>
                    </a:p>
                  </a:txBody>
                  <a:tcPr anchor="ctr"/>
                </a:tc>
                <a:extLst>
                  <a:ext uri="{0D108BD9-81ED-4DB2-BD59-A6C34878D82A}">
                    <a16:rowId xmlns:a16="http://schemas.microsoft.com/office/drawing/2014/main" val="310194859"/>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2284383461"/>
              </p:ext>
            </p:extLst>
          </p:nvPr>
        </p:nvGraphicFramePr>
        <p:xfrm>
          <a:off x="2788479" y="2568566"/>
          <a:ext cx="2639306" cy="3718208"/>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669481">
                  <a:extLst>
                    <a:ext uri="{9D8B030D-6E8A-4147-A177-3AD203B41FA5}">
                      <a16:colId xmlns:a16="http://schemas.microsoft.com/office/drawing/2014/main" val="2128274504"/>
                    </a:ext>
                  </a:extLst>
                </a:gridCol>
              </a:tblGrid>
              <a:tr h="293326">
                <a:tc>
                  <a:txBody>
                    <a:bodyPr/>
                    <a:lstStyle/>
                    <a:p>
                      <a:r>
                        <a:rPr kumimoji="1" lang="en-US" altLang="ja-JP" sz="1200" b="0" dirty="0"/>
                        <a:t>2021/08/09</a:t>
                      </a:r>
                      <a:endParaRPr kumimoji="1" lang="ja-JP" altLang="en-US" sz="1200" b="0" dirty="0">
                        <a:latin typeface="+mn-lt"/>
                      </a:endParaRPr>
                    </a:p>
                  </a:txBody>
                  <a:tcPr anchor="ctr"/>
                </a:tc>
                <a:tc>
                  <a:txBody>
                    <a:bodyPr/>
                    <a:lstStyle/>
                    <a:p>
                      <a:r>
                        <a:rPr kumimoji="1" lang="en-US" altLang="ja-JP" sz="1200" b="0" dirty="0"/>
                        <a:t>Sony Semiconductor</a:t>
                      </a:r>
                      <a:endParaRPr kumimoji="1" lang="ja-JP" altLang="en-US" sz="1200" b="0" dirty="0">
                        <a:latin typeface="+mn-lt"/>
                      </a:endParaRPr>
                    </a:p>
                  </a:txBody>
                  <a:tcPr anchor="ctr"/>
                </a:tc>
                <a:extLst>
                  <a:ext uri="{0D108BD9-81ED-4DB2-BD59-A6C34878D82A}">
                    <a16:rowId xmlns:a16="http://schemas.microsoft.com/office/drawing/2014/main" val="3953754925"/>
                  </a:ext>
                </a:extLst>
              </a:tr>
              <a:tr h="293326">
                <a:tc>
                  <a:txBody>
                    <a:bodyPr/>
                    <a:lstStyle/>
                    <a:p>
                      <a:r>
                        <a:rPr kumimoji="1" lang="en-US" altLang="ja-JP" sz="1200" dirty="0"/>
                        <a:t>2021/08/19</a:t>
                      </a:r>
                      <a:endParaRPr kumimoji="1" lang="ja-JP" altLang="en-US" sz="1200" dirty="0">
                        <a:latin typeface="+mn-lt"/>
                      </a:endParaRPr>
                    </a:p>
                  </a:txBody>
                  <a:tcPr anchor="ctr"/>
                </a:tc>
                <a:tc>
                  <a:txBody>
                    <a:bodyPr/>
                    <a:lstStyle/>
                    <a:p>
                      <a:r>
                        <a:rPr kumimoji="1" lang="en-US" altLang="ja-JP" sz="1200" dirty="0"/>
                        <a:t>QCT</a:t>
                      </a:r>
                      <a:endParaRPr kumimoji="1" lang="ja-JP" altLang="en-US" sz="1200" dirty="0">
                        <a:latin typeface="+mn-lt"/>
                      </a:endParaRPr>
                    </a:p>
                  </a:txBody>
                  <a:tcPr anchor="ctr"/>
                </a:tc>
                <a:extLst>
                  <a:ext uri="{0D108BD9-81ED-4DB2-BD59-A6C34878D82A}">
                    <a16:rowId xmlns:a16="http://schemas.microsoft.com/office/drawing/2014/main" val="2092766118"/>
                  </a:ext>
                </a:extLst>
              </a:tr>
              <a:tr h="293326">
                <a:tc>
                  <a:txBody>
                    <a:bodyPr/>
                    <a:lstStyle/>
                    <a:p>
                      <a:r>
                        <a:rPr kumimoji="1" lang="en-US" altLang="ja-JP" sz="1200" dirty="0"/>
                        <a:t>2021/08/22</a:t>
                      </a:r>
                      <a:endParaRPr kumimoji="1" lang="en-US" altLang="ja-JP" sz="1200" dirty="0">
                        <a:latin typeface="+mn-lt"/>
                      </a:endParaRPr>
                    </a:p>
                  </a:txBody>
                  <a:tcPr anchor="ctr"/>
                </a:tc>
                <a:tc>
                  <a:txBody>
                    <a:bodyPr/>
                    <a:lstStyle/>
                    <a:p>
                      <a:r>
                        <a:rPr kumimoji="1" lang="en-US" altLang="ja-JP" sz="1200" dirty="0" err="1"/>
                        <a:t>Coontec</a:t>
                      </a:r>
                      <a:endParaRPr kumimoji="1" lang="ja-JP" altLang="en-US" sz="1200" dirty="0">
                        <a:latin typeface="+mn-lt"/>
                      </a:endParaRPr>
                    </a:p>
                  </a:txBody>
                  <a:tcPr anchor="ctr"/>
                </a:tc>
                <a:extLst>
                  <a:ext uri="{0D108BD9-81ED-4DB2-BD59-A6C34878D82A}">
                    <a16:rowId xmlns:a16="http://schemas.microsoft.com/office/drawing/2014/main" val="444808631"/>
                  </a:ext>
                </a:extLst>
              </a:tr>
              <a:tr h="293326">
                <a:tc>
                  <a:txBody>
                    <a:bodyPr/>
                    <a:lstStyle/>
                    <a:p>
                      <a:r>
                        <a:rPr kumimoji="1" lang="en-US" altLang="ja-JP" sz="1200" dirty="0"/>
                        <a:t>2021/09/07</a:t>
                      </a:r>
                      <a:endParaRPr kumimoji="1" lang="ja-JP" altLang="en-US" sz="1200" dirty="0">
                        <a:latin typeface="+mn-lt"/>
                      </a:endParaRPr>
                    </a:p>
                  </a:txBody>
                  <a:tcPr anchor="ctr"/>
                </a:tc>
                <a:tc>
                  <a:txBody>
                    <a:bodyPr/>
                    <a:lstStyle/>
                    <a:p>
                      <a:r>
                        <a:rPr kumimoji="1" lang="en-US" altLang="ja-JP" sz="1200" dirty="0"/>
                        <a:t>Woven Planet</a:t>
                      </a:r>
                      <a:endParaRPr kumimoji="1" lang="ja-JP" altLang="en-US" sz="1200" dirty="0">
                        <a:latin typeface="+mn-lt"/>
                      </a:endParaRPr>
                    </a:p>
                  </a:txBody>
                  <a:tcPr anchor="ctr"/>
                </a:tc>
                <a:extLst>
                  <a:ext uri="{0D108BD9-81ED-4DB2-BD59-A6C34878D82A}">
                    <a16:rowId xmlns:a16="http://schemas.microsoft.com/office/drawing/2014/main" val="2639739016"/>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Synology</a:t>
                      </a:r>
                      <a:endParaRPr kumimoji="1" lang="ja-JP" altLang="en-US" sz="1200" dirty="0">
                        <a:latin typeface="+mn-lt"/>
                      </a:endParaRPr>
                    </a:p>
                  </a:txBody>
                  <a:tcPr anchor="ctr"/>
                </a:tc>
                <a:extLst>
                  <a:ext uri="{0D108BD9-81ED-4DB2-BD59-A6C34878D82A}">
                    <a16:rowId xmlns:a16="http://schemas.microsoft.com/office/drawing/2014/main" val="2794214248"/>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SK Telecom</a:t>
                      </a:r>
                      <a:endParaRPr kumimoji="1" lang="ja-JP" altLang="en-US" sz="1200" dirty="0">
                        <a:latin typeface="+mn-lt"/>
                      </a:endParaRPr>
                    </a:p>
                  </a:txBody>
                  <a:tcPr anchor="ctr"/>
                </a:tc>
                <a:extLst>
                  <a:ext uri="{0D108BD9-81ED-4DB2-BD59-A6C34878D82A}">
                    <a16:rowId xmlns:a16="http://schemas.microsoft.com/office/drawing/2014/main" val="540462212"/>
                  </a:ext>
                </a:extLst>
              </a:tr>
              <a:tr h="0">
                <a:tc>
                  <a:txBody>
                    <a:bodyPr/>
                    <a:lstStyle/>
                    <a:p>
                      <a:r>
                        <a:rPr kumimoji="1" lang="en-US" altLang="ja-JP" sz="1200" dirty="0"/>
                        <a:t>2021/10/19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390079455"/>
                  </a:ext>
                </a:extLst>
              </a:tr>
              <a:tr h="0">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ETRI</a:t>
                      </a:r>
                      <a:endParaRPr kumimoji="1" lang="ja-JP" altLang="en-US" sz="1200" dirty="0">
                        <a:latin typeface="+mn-lt"/>
                      </a:endParaRPr>
                    </a:p>
                  </a:txBody>
                  <a:tcPr anchor="ctr"/>
                </a:tc>
                <a:extLst>
                  <a:ext uri="{0D108BD9-81ED-4DB2-BD59-A6C34878D82A}">
                    <a16:rowId xmlns:a16="http://schemas.microsoft.com/office/drawing/2014/main" val="3080294371"/>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Kakaobank</a:t>
                      </a:r>
                      <a:endParaRPr kumimoji="1" lang="ja-JP" altLang="en-US" sz="1200" dirty="0">
                        <a:latin typeface="+mn-lt"/>
                      </a:endParaRPr>
                    </a:p>
                  </a:txBody>
                  <a:tcPr anchor="ctr"/>
                </a:tc>
                <a:extLst>
                  <a:ext uri="{0D108BD9-81ED-4DB2-BD59-A6C34878D82A}">
                    <a16:rowId xmlns:a16="http://schemas.microsoft.com/office/drawing/2014/main" val="2466994459"/>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a:t>Kakao</a:t>
                      </a:r>
                      <a:endParaRPr kumimoji="1" lang="ja-JP" altLang="en-US" sz="1200" dirty="0">
                        <a:latin typeface="+mn-lt"/>
                      </a:endParaRPr>
                    </a:p>
                  </a:txBody>
                  <a:tcPr anchor="ctr"/>
                </a:tc>
                <a:extLst>
                  <a:ext uri="{0D108BD9-81ED-4DB2-BD59-A6C34878D82A}">
                    <a16:rowId xmlns:a16="http://schemas.microsoft.com/office/drawing/2014/main" val="2494498816"/>
                  </a:ext>
                </a:extLst>
              </a:tr>
              <a:tr h="293326">
                <a:tc>
                  <a:txBody>
                    <a:bodyPr/>
                    <a:lstStyle/>
                    <a:p>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dirty="0" err="1"/>
                        <a:t>GBase</a:t>
                      </a:r>
                      <a:r>
                        <a:rPr kumimoji="1" lang="en-US" altLang="ja-JP" sz="1200" dirty="0"/>
                        <a:t> 8a from General Data Technology Co., Ltd. (GBASE)</a:t>
                      </a:r>
                    </a:p>
                  </a:txBody>
                  <a:tcPr anchor="ctr"/>
                </a:tc>
                <a:extLst>
                  <a:ext uri="{0D108BD9-81ED-4DB2-BD59-A6C34878D82A}">
                    <a16:rowId xmlns:a16="http://schemas.microsoft.com/office/drawing/2014/main" val="602886274"/>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113491838"/>
              </p:ext>
            </p:extLst>
          </p:nvPr>
        </p:nvGraphicFramePr>
        <p:xfrm>
          <a:off x="5576355" y="2589843"/>
          <a:ext cx="2864260" cy="3520365"/>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1894436">
                  <a:extLst>
                    <a:ext uri="{9D8B030D-6E8A-4147-A177-3AD203B41FA5}">
                      <a16:colId xmlns:a16="http://schemas.microsoft.com/office/drawing/2014/main" val="2128274504"/>
                    </a:ext>
                  </a:extLst>
                </a:gridCol>
              </a:tblGrid>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KingbaseES</a:t>
                      </a:r>
                      <a:r>
                        <a:rPr kumimoji="1" lang="en-US" altLang="ja-JP" sz="1200" dirty="0"/>
                        <a:t> V8 from CETC </a:t>
                      </a:r>
                      <a:r>
                        <a:rPr kumimoji="1" lang="en-US" altLang="ja-JP" sz="1200" dirty="0" err="1"/>
                        <a:t>Kingbase</a:t>
                      </a:r>
                      <a:endParaRPr kumimoji="1" lang="en-US" altLang="ja-JP" sz="1200" dirty="0"/>
                    </a:p>
                  </a:txBody>
                  <a:tcPr anchor="ctr"/>
                </a:tc>
                <a:extLst>
                  <a:ext uri="{0D108BD9-81ED-4DB2-BD59-A6C34878D82A}">
                    <a16:rowId xmlns:a16="http://schemas.microsoft.com/office/drawing/2014/main" val="1286289683"/>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Tidb</a:t>
                      </a:r>
                      <a:r>
                        <a:rPr kumimoji="1" lang="en-US" altLang="ja-JP" sz="1200" dirty="0"/>
                        <a:t> enterprise v4.0 from </a:t>
                      </a:r>
                      <a:r>
                        <a:rPr kumimoji="1" lang="en-US" altLang="ja-JP" sz="1200" dirty="0" err="1"/>
                        <a:t>PingCap</a:t>
                      </a:r>
                      <a:endParaRPr kumimoji="1" lang="ja-JP" altLang="en-US" sz="1200" dirty="0">
                        <a:latin typeface="+mn-lt"/>
                      </a:endParaRPr>
                    </a:p>
                  </a:txBody>
                  <a:tcPr anchor="ctr"/>
                </a:tc>
                <a:extLst>
                  <a:ext uri="{0D108BD9-81ED-4DB2-BD59-A6C34878D82A}">
                    <a16:rowId xmlns:a16="http://schemas.microsoft.com/office/drawing/2014/main" val="1341878069"/>
                  </a:ext>
                </a:extLst>
              </a:tr>
              <a:tr h="285435">
                <a:tc>
                  <a:txBody>
                    <a:bodyPr/>
                    <a:lstStyle/>
                    <a:p>
                      <a:r>
                        <a:rPr kumimoji="1" lang="en-US" altLang="ja-JP" sz="1200" dirty="0"/>
                        <a:t>2022/03/17</a:t>
                      </a:r>
                      <a:endParaRPr kumimoji="1" lang="ja-JP" altLang="en-US" sz="1200" dirty="0">
                        <a:latin typeface="+mn-lt"/>
                      </a:endParaRPr>
                    </a:p>
                  </a:txBody>
                  <a:tcPr anchor="ctr"/>
                </a:tc>
                <a:tc>
                  <a:txBody>
                    <a:bodyPr/>
                    <a:lstStyle/>
                    <a:p>
                      <a:r>
                        <a:rPr kumimoji="1" lang="en-US" altLang="ja-JP" sz="1200" dirty="0"/>
                        <a:t>BlackBerry</a:t>
                      </a:r>
                      <a:endParaRPr kumimoji="1" lang="ja-JP" altLang="en-US" sz="1200" dirty="0">
                        <a:latin typeface="+mn-lt"/>
                      </a:endParaRPr>
                    </a:p>
                  </a:txBody>
                  <a:tcPr anchor="ctr"/>
                </a:tc>
                <a:extLst>
                  <a:ext uri="{0D108BD9-81ED-4DB2-BD59-A6C34878D82A}">
                    <a16:rowId xmlns:a16="http://schemas.microsoft.com/office/drawing/2014/main" val="2092766118"/>
                  </a:ext>
                </a:extLst>
              </a:tr>
              <a:tr h="285435">
                <a:tc>
                  <a:txBody>
                    <a:bodyPr/>
                    <a:lstStyle/>
                    <a:p>
                      <a:r>
                        <a:rPr kumimoji="1" lang="en-US" altLang="ja-JP" sz="1200" dirty="0"/>
                        <a:t>2022/03/28</a:t>
                      </a:r>
                      <a:endParaRPr kumimoji="1" lang="en-US" altLang="ja-JP" sz="1200" dirty="0">
                        <a:latin typeface="+mn-lt"/>
                      </a:endParaRPr>
                    </a:p>
                  </a:txBody>
                  <a:tcPr anchor="ctr"/>
                </a:tc>
                <a:tc>
                  <a:txBody>
                    <a:bodyPr/>
                    <a:lstStyle/>
                    <a:p>
                      <a:r>
                        <a:rPr kumimoji="1" lang="en-US" altLang="ja-JP" sz="1200" dirty="0" err="1"/>
                        <a:t>Revenera</a:t>
                      </a:r>
                      <a:endParaRPr kumimoji="1" lang="ja-JP" altLang="en-US" sz="1200" dirty="0">
                        <a:latin typeface="+mn-lt"/>
                      </a:endParaRPr>
                    </a:p>
                  </a:txBody>
                  <a:tcPr anchor="ctr"/>
                </a:tc>
                <a:extLst>
                  <a:ext uri="{0D108BD9-81ED-4DB2-BD59-A6C34878D82A}">
                    <a16:rowId xmlns:a16="http://schemas.microsoft.com/office/drawing/2014/main" val="444808631"/>
                  </a:ext>
                </a:extLst>
              </a:tr>
              <a:tr h="285435">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SAP</a:t>
                      </a:r>
                      <a:endParaRPr kumimoji="1" lang="ja-JP" altLang="en-US" sz="1200" dirty="0">
                        <a:latin typeface="+mn-lt"/>
                      </a:endParaRPr>
                    </a:p>
                  </a:txBody>
                  <a:tcPr anchor="ctr"/>
                </a:tc>
                <a:extLst>
                  <a:ext uri="{0D108BD9-81ED-4DB2-BD59-A6C34878D82A}">
                    <a16:rowId xmlns:a16="http://schemas.microsoft.com/office/drawing/2014/main" val="2639739016"/>
                  </a:ext>
                </a:extLst>
              </a:tr>
              <a:tr h="285435">
                <a:tc>
                  <a:txBody>
                    <a:bodyPr/>
                    <a:lstStyle/>
                    <a:p>
                      <a:r>
                        <a:rPr kumimoji="1" lang="en-US" altLang="ja-JP" sz="1200" dirty="0"/>
                        <a:t>2022/04/06</a:t>
                      </a:r>
                      <a:endParaRPr kumimoji="1" lang="ja-JP" altLang="en-US" sz="1200" dirty="0">
                        <a:latin typeface="+mn-lt"/>
                      </a:endParaRPr>
                    </a:p>
                  </a:txBody>
                  <a:tcPr anchor="ctr"/>
                </a:tc>
                <a:tc>
                  <a:txBody>
                    <a:bodyPr/>
                    <a:lstStyle/>
                    <a:p>
                      <a:r>
                        <a:rPr kumimoji="1" lang="en-US" altLang="ja-JP" sz="1200" dirty="0"/>
                        <a:t>TOSHIBA</a:t>
                      </a:r>
                    </a:p>
                  </a:txBody>
                  <a:tcPr anchor="ctr"/>
                </a:tc>
                <a:extLst>
                  <a:ext uri="{0D108BD9-81ED-4DB2-BD59-A6C34878D82A}">
                    <a16:rowId xmlns:a16="http://schemas.microsoft.com/office/drawing/2014/main" val="2794214248"/>
                  </a:ext>
                </a:extLst>
              </a:tr>
              <a:tr h="285435">
                <a:tc>
                  <a:txBody>
                    <a:bodyPr/>
                    <a:lstStyle/>
                    <a:p>
                      <a:r>
                        <a:rPr kumimoji="1" lang="en-US" altLang="ja-JP" sz="1200" dirty="0">
                          <a:latin typeface="+mn-lt"/>
                        </a:rPr>
                        <a:t>2022/05/24</a:t>
                      </a:r>
                      <a:endParaRPr kumimoji="1" lang="ja-JP" altLang="en-US" sz="1200" dirty="0">
                        <a:latin typeface="+mn-lt"/>
                      </a:endParaRPr>
                    </a:p>
                  </a:txBody>
                  <a:tcPr anchor="ctr"/>
                </a:tc>
                <a:tc>
                  <a:txBody>
                    <a:bodyPr/>
                    <a:lstStyle/>
                    <a:p>
                      <a:r>
                        <a:rPr kumimoji="1" lang="en-US" altLang="ja-JP" sz="1200" dirty="0">
                          <a:latin typeface="+mn-lt"/>
                        </a:rPr>
                        <a:t>ZTE</a:t>
                      </a:r>
                      <a:endParaRPr kumimoji="1" lang="ja-JP" altLang="en-US" sz="1200" dirty="0">
                        <a:latin typeface="+mn-lt"/>
                      </a:endParaRPr>
                    </a:p>
                  </a:txBody>
                  <a:tcPr anchor="ctr"/>
                </a:tc>
                <a:extLst>
                  <a:ext uri="{0D108BD9-81ED-4DB2-BD59-A6C34878D82A}">
                    <a16:rowId xmlns:a16="http://schemas.microsoft.com/office/drawing/2014/main" val="2494498816"/>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2022/07/13</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Samsung SDS</a:t>
                      </a:r>
                    </a:p>
                  </a:txBody>
                  <a:tcPr anchor="ctr"/>
                </a:tc>
                <a:extLst>
                  <a:ext uri="{0D108BD9-81ED-4DB2-BD59-A6C34878D82A}">
                    <a16:rowId xmlns:a16="http://schemas.microsoft.com/office/drawing/2014/main" val="310194859"/>
                  </a:ext>
                </a:extLst>
              </a:tr>
              <a:tr h="285435">
                <a:tc>
                  <a:txBody>
                    <a:bodyPr/>
                    <a:lstStyle/>
                    <a:p>
                      <a:r>
                        <a:rPr kumimoji="1" lang="en-US" altLang="ja-JP" sz="1200" dirty="0">
                          <a:latin typeface="+mn-lt"/>
                        </a:rPr>
                        <a:t>2022/08/01</a:t>
                      </a:r>
                      <a:endParaRPr kumimoji="1" lang="ja-JP" altLang="en-US" sz="1200" dirty="0">
                        <a:latin typeface="+mn-lt"/>
                      </a:endParaRPr>
                    </a:p>
                  </a:txBody>
                  <a:tcPr anchor="ctr"/>
                </a:tc>
                <a:tc>
                  <a:txBody>
                    <a:bodyPr/>
                    <a:lstStyle/>
                    <a:p>
                      <a:r>
                        <a:rPr kumimoji="1" lang="en-US" altLang="ja-JP" sz="1200" dirty="0" err="1">
                          <a:latin typeface="+mn-lt"/>
                        </a:rPr>
                        <a:t>KKCompany</a:t>
                      </a:r>
                      <a:endParaRPr kumimoji="1" lang="ja-JP" altLang="en-US" sz="1200" dirty="0">
                        <a:latin typeface="+mn-lt"/>
                      </a:endParaRPr>
                    </a:p>
                  </a:txBody>
                  <a:tcPr anchor="ctr"/>
                </a:tc>
                <a:extLst>
                  <a:ext uri="{0D108BD9-81ED-4DB2-BD59-A6C34878D82A}">
                    <a16:rowId xmlns:a16="http://schemas.microsoft.com/office/drawing/2014/main" val="4112358513"/>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Hyundai Motor Company</a:t>
                      </a:r>
                      <a:endParaRPr kumimoji="1" lang="ja-JP" altLang="en-US" sz="1200" dirty="0">
                        <a:latin typeface="+mn-lt"/>
                      </a:endParaRPr>
                    </a:p>
                  </a:txBody>
                  <a:tcPr anchor="ctr"/>
                </a:tc>
                <a:extLst>
                  <a:ext uri="{0D108BD9-81ED-4DB2-BD59-A6C34878D82A}">
                    <a16:rowId xmlns:a16="http://schemas.microsoft.com/office/drawing/2014/main" val="1810950125"/>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Kia</a:t>
                      </a:r>
                      <a:endParaRPr kumimoji="1" lang="ja-JP" altLang="en-US" sz="1200" dirty="0">
                        <a:latin typeface="+mn-lt"/>
                      </a:endParaRPr>
                    </a:p>
                  </a:txBody>
                  <a:tcPr anchor="ctr"/>
                </a:tc>
                <a:extLst>
                  <a:ext uri="{0D108BD9-81ED-4DB2-BD59-A6C34878D82A}">
                    <a16:rowId xmlns:a16="http://schemas.microsoft.com/office/drawing/2014/main" val="1534101355"/>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graphicFrame>
        <p:nvGraphicFramePr>
          <p:cNvPr id="8" name="表 7">
            <a:extLst>
              <a:ext uri="{FF2B5EF4-FFF2-40B4-BE49-F238E27FC236}">
                <a16:creationId xmlns:a16="http://schemas.microsoft.com/office/drawing/2014/main" id="{97FB9696-743B-50DC-1A0F-BAA0EE0F3EA0}"/>
              </a:ext>
            </a:extLst>
          </p:cNvPr>
          <p:cNvGraphicFramePr>
            <a:graphicFrameLocks noGrp="1"/>
          </p:cNvGraphicFramePr>
          <p:nvPr>
            <p:extLst>
              <p:ext uri="{D42A27DB-BD31-4B8C-83A1-F6EECF244321}">
                <p14:modId xmlns:p14="http://schemas.microsoft.com/office/powerpoint/2010/main" val="4055844702"/>
              </p:ext>
            </p:extLst>
          </p:nvPr>
        </p:nvGraphicFramePr>
        <p:xfrm>
          <a:off x="8589185" y="2589843"/>
          <a:ext cx="3235978" cy="2923560"/>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2266154">
                  <a:extLst>
                    <a:ext uri="{9D8B030D-6E8A-4147-A177-3AD203B41FA5}">
                      <a16:colId xmlns:a16="http://schemas.microsoft.com/office/drawing/2014/main" val="2128274504"/>
                    </a:ext>
                  </a:extLst>
                </a:gridCol>
              </a:tblGrid>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Mobis</a:t>
                      </a:r>
                      <a:endParaRPr kumimoji="1" lang="ja-JP" altLang="en-US" sz="1200" dirty="0">
                        <a:latin typeface="+mn-lt"/>
                      </a:endParaRPr>
                    </a:p>
                  </a:txBody>
                  <a:tcPr anchor="ctr"/>
                </a:tc>
                <a:extLst>
                  <a:ext uri="{0D108BD9-81ED-4DB2-BD59-A6C34878D82A}">
                    <a16:rowId xmlns:a16="http://schemas.microsoft.com/office/drawing/2014/main" val="2772774006"/>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Autoever</a:t>
                      </a:r>
                      <a:r>
                        <a:rPr kumimoji="1" lang="en-US" altLang="ja-JP" sz="1200" dirty="0">
                          <a:latin typeface="+mn-lt"/>
                        </a:rPr>
                        <a:t> </a:t>
                      </a:r>
                      <a:endParaRPr kumimoji="1" lang="ja-JP" altLang="en-US" sz="1200" dirty="0">
                        <a:latin typeface="+mn-lt"/>
                      </a:endParaRPr>
                    </a:p>
                  </a:txBody>
                  <a:tcPr anchor="ctr"/>
                </a:tc>
                <a:extLst>
                  <a:ext uri="{0D108BD9-81ED-4DB2-BD59-A6C34878D82A}">
                    <a16:rowId xmlns:a16="http://schemas.microsoft.com/office/drawing/2014/main" val="1644957293"/>
                  </a:ext>
                </a:extLst>
              </a:tr>
              <a:tr h="285435">
                <a:tc>
                  <a:txBody>
                    <a:bodyPr/>
                    <a:lstStyle/>
                    <a:p>
                      <a:r>
                        <a:rPr kumimoji="1" lang="en-US" altLang="ja-JP" sz="1200" dirty="0">
                          <a:latin typeface="+mn-lt"/>
                        </a:rPr>
                        <a:t>2022/11/04</a:t>
                      </a:r>
                      <a:endParaRPr kumimoji="1" lang="ja-JP" altLang="en-US" sz="1200" dirty="0">
                        <a:latin typeface="+mn-lt"/>
                      </a:endParaRPr>
                    </a:p>
                  </a:txBody>
                  <a:tcPr anchor="ctr"/>
                </a:tc>
                <a:tc>
                  <a:txBody>
                    <a:bodyPr/>
                    <a:lstStyle/>
                    <a:p>
                      <a:r>
                        <a:rPr kumimoji="1" lang="en-US" altLang="ja-JP" sz="1200" dirty="0">
                          <a:latin typeface="+mn-lt"/>
                        </a:rPr>
                        <a:t>NAVER</a:t>
                      </a:r>
                    </a:p>
                  </a:txBody>
                  <a:tcPr anchor="ctr"/>
                </a:tc>
                <a:extLst>
                  <a:ext uri="{0D108BD9-81ED-4DB2-BD59-A6C34878D82A}">
                    <a16:rowId xmlns:a16="http://schemas.microsoft.com/office/drawing/2014/main" val="176351164"/>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2022/11/11</a:t>
                      </a:r>
                      <a:endParaRPr kumimoji="1" lang="ja-JP" altLang="en-US" sz="1200" dirty="0">
                        <a:latin typeface="+mn-lt"/>
                      </a:endParaRPr>
                    </a:p>
                  </a:txBody>
                  <a:tcPr anchor="ctr"/>
                </a:tc>
                <a:tc>
                  <a:txBody>
                    <a:bodyPr/>
                    <a:lstStyle/>
                    <a:p>
                      <a:r>
                        <a:rPr kumimoji="1" lang="en-US" altLang="ja-JP" sz="1200" dirty="0">
                          <a:latin typeface="+mn-lt"/>
                        </a:rPr>
                        <a:t>Fujitsu</a:t>
                      </a:r>
                    </a:p>
                  </a:txBody>
                  <a:tcPr anchor="ctr"/>
                </a:tc>
                <a:extLst>
                  <a:ext uri="{0D108BD9-81ED-4DB2-BD59-A6C34878D82A}">
                    <a16:rowId xmlns:a16="http://schemas.microsoft.com/office/drawing/2014/main" val="3502976587"/>
                  </a:ext>
                </a:extLst>
              </a:tr>
              <a:tr h="285435">
                <a:tc>
                  <a:txBody>
                    <a:bodyPr/>
                    <a:lstStyle/>
                    <a:p>
                      <a:r>
                        <a:rPr kumimoji="1" lang="en-US" altLang="ja-JP" sz="1200" dirty="0">
                          <a:latin typeface="+mn-lt"/>
                        </a:rPr>
                        <a:t>2022/12/06</a:t>
                      </a:r>
                      <a:endParaRPr kumimoji="1" lang="ja-JP" altLang="en-US" sz="1200" dirty="0">
                        <a:latin typeface="+mn-lt"/>
                      </a:endParaRPr>
                    </a:p>
                  </a:txBody>
                  <a:tcPr anchor="ctr"/>
                </a:tc>
                <a:tc>
                  <a:txBody>
                    <a:bodyPr/>
                    <a:lstStyle/>
                    <a:p>
                      <a:r>
                        <a:rPr kumimoji="1" lang="en-US" altLang="ja-JP" sz="1200" dirty="0">
                          <a:latin typeface="+mn-lt"/>
                        </a:rPr>
                        <a:t>Google</a:t>
                      </a:r>
                      <a:endParaRPr kumimoji="1" lang="ja-JP" altLang="en-US" sz="1200" dirty="0">
                        <a:latin typeface="+mn-lt"/>
                      </a:endParaRPr>
                    </a:p>
                  </a:txBody>
                  <a:tcPr anchor="ctr"/>
                </a:tc>
                <a:extLst>
                  <a:ext uri="{0D108BD9-81ED-4DB2-BD59-A6C34878D82A}">
                    <a16:rowId xmlns:a16="http://schemas.microsoft.com/office/drawing/2014/main" val="1630748909"/>
                  </a:ext>
                </a:extLst>
              </a:tr>
              <a:tr h="285435">
                <a:tc>
                  <a:txBody>
                    <a:bodyPr/>
                    <a:lstStyle/>
                    <a:p>
                      <a:r>
                        <a:rPr kumimoji="1" lang="en-US" altLang="ja-JP" sz="1200" dirty="0">
                          <a:latin typeface="+mn-lt"/>
                        </a:rPr>
                        <a:t>2023/03/31</a:t>
                      </a:r>
                      <a:endParaRPr kumimoji="1" lang="ja-JP" altLang="en-US" sz="1200" dirty="0">
                        <a:latin typeface="+mn-lt"/>
                      </a:endParaRPr>
                    </a:p>
                  </a:txBody>
                  <a:tcPr anchor="ctr"/>
                </a:tc>
                <a:tc>
                  <a:txBody>
                    <a:bodyPr/>
                    <a:lstStyle/>
                    <a:p>
                      <a:r>
                        <a:rPr kumimoji="1" lang="en-US" altLang="ja-JP" sz="1200" dirty="0" err="1">
                          <a:latin typeface="+mn-lt"/>
                        </a:rPr>
                        <a:t>Socionext</a:t>
                      </a:r>
                      <a:endParaRPr kumimoji="1" lang="en-US" altLang="ja-JP" sz="1200" dirty="0">
                        <a:latin typeface="+mn-lt"/>
                      </a:endParaRPr>
                    </a:p>
                  </a:txBody>
                  <a:tcPr anchor="ctr"/>
                </a:tc>
                <a:extLst>
                  <a:ext uri="{0D108BD9-81ED-4DB2-BD59-A6C34878D82A}">
                    <a16:rowId xmlns:a16="http://schemas.microsoft.com/office/drawing/2014/main" val="2717159465"/>
                  </a:ext>
                </a:extLst>
              </a:tr>
              <a:tr h="285435">
                <a:tc>
                  <a:txBody>
                    <a:bodyPr/>
                    <a:lstStyle/>
                    <a:p>
                      <a:r>
                        <a:rPr kumimoji="1" lang="en-US" altLang="ja-JP" sz="1200" dirty="0">
                          <a:latin typeface="+mn-lt"/>
                        </a:rPr>
                        <a:t>2023/Apr</a:t>
                      </a:r>
                      <a:endParaRPr kumimoji="1" lang="ja-JP" altLang="en-US" sz="1200" dirty="0">
                        <a:latin typeface="+mn-lt"/>
                      </a:endParaRPr>
                    </a:p>
                  </a:txBody>
                  <a:tcPr anchor="ctr"/>
                </a:tc>
                <a:tc>
                  <a:txBody>
                    <a:bodyPr/>
                    <a:lstStyle/>
                    <a:p>
                      <a:r>
                        <a:rPr kumimoji="1" lang="en-US" altLang="ja-JP" sz="1200" dirty="0">
                          <a:latin typeface="+mn-lt"/>
                        </a:rPr>
                        <a:t>China Mobile</a:t>
                      </a:r>
                      <a:r>
                        <a:rPr kumimoji="1" lang="ja-JP" altLang="en-US" sz="1200" dirty="0">
                          <a:latin typeface="+mn-lt"/>
                        </a:rPr>
                        <a:t>、</a:t>
                      </a:r>
                      <a:r>
                        <a:rPr kumimoji="1" lang="en-US" altLang="ja-JP" sz="1200" dirty="0">
                          <a:latin typeface="+mn-lt"/>
                        </a:rPr>
                        <a:t>Alibaba</a:t>
                      </a:r>
                      <a:r>
                        <a:rPr kumimoji="1" lang="ja-JP" altLang="en-US" sz="1200" dirty="0">
                          <a:latin typeface="+mn-lt"/>
                        </a:rPr>
                        <a:t>、</a:t>
                      </a:r>
                      <a:r>
                        <a:rPr kumimoji="1" lang="en-US" altLang="ja-JP" sz="1200" dirty="0">
                          <a:latin typeface="+mn-lt"/>
                        </a:rPr>
                        <a:t>Cloudera</a:t>
                      </a:r>
                      <a:r>
                        <a:rPr kumimoji="1" lang="ja-JP" altLang="en-US" sz="1200" dirty="0">
                          <a:latin typeface="+mn-lt"/>
                        </a:rPr>
                        <a:t>、</a:t>
                      </a:r>
                      <a:r>
                        <a:rPr kumimoji="1" lang="en-US" altLang="ja-JP" sz="1200" dirty="0">
                          <a:latin typeface="+mn-lt"/>
                        </a:rPr>
                        <a:t>SAIC X-ONE</a:t>
                      </a:r>
                      <a:r>
                        <a:rPr kumimoji="1" lang="ja-JP" altLang="en-US" sz="1200" dirty="0">
                          <a:latin typeface="+mn-lt"/>
                        </a:rPr>
                        <a:t>、</a:t>
                      </a:r>
                      <a:r>
                        <a:rPr kumimoji="1" lang="en-US" altLang="ja-JP" sz="1200" dirty="0" err="1">
                          <a:latin typeface="+mn-lt"/>
                        </a:rPr>
                        <a:t>ByteDance</a:t>
                      </a:r>
                      <a:endParaRPr kumimoji="1" lang="en-US" altLang="ja-JP" sz="1200" dirty="0">
                        <a:latin typeface="+mn-lt"/>
                      </a:endParaRPr>
                    </a:p>
                  </a:txBody>
                  <a:tcPr anchor="ctr"/>
                </a:tc>
                <a:extLst>
                  <a:ext uri="{0D108BD9-81ED-4DB2-BD59-A6C34878D82A}">
                    <a16:rowId xmlns:a16="http://schemas.microsoft.com/office/drawing/2014/main" val="1875190529"/>
                  </a:ext>
                </a:extLst>
              </a:tr>
              <a:tr h="285435">
                <a:tc>
                  <a:txBody>
                    <a:bodyPr/>
                    <a:lstStyle/>
                    <a:p>
                      <a:r>
                        <a:rPr kumimoji="1" lang="en-US" altLang="ja-JP" sz="1200" dirty="0">
                          <a:latin typeface="+mn-lt"/>
                        </a:rPr>
                        <a:t>2023/06/27</a:t>
                      </a:r>
                      <a:endParaRPr kumimoji="1" lang="ja-JP" altLang="en-US" sz="1200" dirty="0">
                        <a:latin typeface="+mn-lt"/>
                      </a:endParaRPr>
                    </a:p>
                  </a:txBody>
                  <a:tcPr anchor="ctr"/>
                </a:tc>
                <a:tc>
                  <a:txBody>
                    <a:bodyPr/>
                    <a:lstStyle/>
                    <a:p>
                      <a:r>
                        <a:rPr kumimoji="1" lang="en-US" altLang="ja-JP" sz="1200" dirty="0" err="1">
                          <a:latin typeface="+mn-lt"/>
                        </a:rPr>
                        <a:t>xFusion</a:t>
                      </a:r>
                      <a:r>
                        <a:rPr kumimoji="1" lang="en-US" altLang="ja-JP" sz="1200" dirty="0">
                          <a:latin typeface="+mn-lt"/>
                        </a:rPr>
                        <a:t> (100</a:t>
                      </a:r>
                      <a:r>
                        <a:rPr kumimoji="1" lang="ja-JP" altLang="en-US" sz="1200" dirty="0">
                          <a:latin typeface="+mn-lt"/>
                        </a:rPr>
                        <a:t>社目</a:t>
                      </a:r>
                      <a:r>
                        <a:rPr kumimoji="1" lang="en-US" altLang="ja-JP" sz="1200" dirty="0">
                          <a:latin typeface="+mn-lt"/>
                        </a:rPr>
                        <a:t>)</a:t>
                      </a:r>
                    </a:p>
                  </a:txBody>
                  <a:tcPr anchor="ctr"/>
                </a:tc>
                <a:extLst>
                  <a:ext uri="{0D108BD9-81ED-4DB2-BD59-A6C34878D82A}">
                    <a16:rowId xmlns:a16="http://schemas.microsoft.com/office/drawing/2014/main" val="495662092"/>
                  </a:ext>
                </a:extLst>
              </a:tr>
              <a:tr h="285435">
                <a:tc>
                  <a:txBody>
                    <a:bodyPr/>
                    <a:lstStyle/>
                    <a:p>
                      <a:r>
                        <a:rPr kumimoji="1" lang="en-US" altLang="ja-JP" sz="1200" dirty="0">
                          <a:latin typeface="+mn-lt"/>
                        </a:rPr>
                        <a:t>2023/07/05</a:t>
                      </a:r>
                      <a:endParaRPr kumimoji="1" lang="ja-JP" altLang="en-US" sz="1200" dirty="0">
                        <a:latin typeface="+mn-lt"/>
                      </a:endParaRPr>
                    </a:p>
                  </a:txBody>
                  <a:tcPr anchor="ctr"/>
                </a:tc>
                <a:tc>
                  <a:txBody>
                    <a:bodyPr/>
                    <a:lstStyle/>
                    <a:p>
                      <a:r>
                        <a:rPr kumimoji="1" lang="en-US" altLang="ja-JP" sz="1200" dirty="0">
                          <a:latin typeface="+mn-lt"/>
                        </a:rPr>
                        <a:t>LINE</a:t>
                      </a:r>
                    </a:p>
                  </a:txBody>
                  <a:tcPr anchor="ctr"/>
                </a:tc>
                <a:extLst>
                  <a:ext uri="{0D108BD9-81ED-4DB2-BD59-A6C34878D82A}">
                    <a16:rowId xmlns:a16="http://schemas.microsoft.com/office/drawing/2014/main" val="878133961"/>
                  </a:ext>
                </a:extLst>
              </a:tr>
            </a:tbl>
          </a:graphicData>
        </a:graphic>
      </p:graphicFrame>
      <p:sp>
        <p:nvSpPr>
          <p:cNvPr id="11" name="スライド番号プレースホルダー 10">
            <a:extLst>
              <a:ext uri="{FF2B5EF4-FFF2-40B4-BE49-F238E27FC236}">
                <a16:creationId xmlns:a16="http://schemas.microsoft.com/office/drawing/2014/main" id="{2A256AB3-3593-DAD7-C947-E0C30AFF5448}"/>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1090577084"/>
              </p:ext>
            </p:extLst>
          </p:nvPr>
        </p:nvGraphicFramePr>
        <p:xfrm>
          <a:off x="1190949" y="2647801"/>
          <a:ext cx="3208433" cy="192024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804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3804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3804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3804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3804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38042">
                <a:tc>
                  <a:txBody>
                    <a:bodyPr/>
                    <a:lstStyle/>
                    <a:p>
                      <a:r>
                        <a:rPr kumimoji="1" lang="en-US" altLang="ja-JP" sz="1200" dirty="0">
                          <a:latin typeface="+mn-lt"/>
                        </a:rPr>
                        <a:t>2023/05/09</a:t>
                      </a:r>
                      <a:endParaRPr kumimoji="1" lang="ja-JP" altLang="en-US" sz="1200" dirty="0">
                        <a:latin typeface="+mn-lt"/>
                      </a:endParaRPr>
                    </a:p>
                  </a:txBody>
                  <a:tcPr anchor="ctr"/>
                </a:tc>
                <a:tc>
                  <a:txBody>
                    <a:bodyPr/>
                    <a:lstStyle/>
                    <a:p>
                      <a:r>
                        <a:rPr kumimoji="1" lang="en-US" altLang="ja-JP" sz="1200" dirty="0">
                          <a:latin typeface="+mn-lt"/>
                        </a:rPr>
                        <a:t>CARIAD</a:t>
                      </a:r>
                      <a:endParaRPr kumimoji="1" lang="ja-JP" altLang="en-US" sz="1200" dirty="0">
                        <a:latin typeface="+mn-lt"/>
                      </a:endParaRPr>
                    </a:p>
                  </a:txBody>
                  <a:tcPr anchor="ctr"/>
                </a:tc>
                <a:extLst>
                  <a:ext uri="{0D108BD9-81ED-4DB2-BD59-A6C34878D82A}">
                    <a16:rowId xmlns:a16="http://schemas.microsoft.com/office/drawing/2014/main" val="2485590647"/>
                  </a:ext>
                </a:extLst>
              </a:tr>
              <a:tr h="23804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667842415"/>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582384577"/>
              </p:ext>
            </p:extLst>
          </p:nvPr>
        </p:nvGraphicFramePr>
        <p:xfrm>
          <a:off x="5131863" y="2639333"/>
          <a:ext cx="3208433" cy="3231327"/>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93757">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14646627"/>
              </p:ext>
            </p:extLst>
          </p:nvPr>
        </p:nvGraphicFramePr>
        <p:xfrm>
          <a:off x="8516413" y="2647984"/>
          <a:ext cx="3208433" cy="2643813"/>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2466994459"/>
                  </a:ext>
                </a:extLst>
              </a:tr>
              <a:tr h="293757">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r h="293757">
                <a:tc>
                  <a:txBody>
                    <a:bodyPr/>
                    <a:lstStyle/>
                    <a:p>
                      <a:r>
                        <a:rPr kumimoji="1" lang="en-US" altLang="ja-JP" sz="1200" dirty="0">
                          <a:latin typeface="+mn-lt"/>
                        </a:rPr>
                        <a:t>2023/02/07</a:t>
                      </a:r>
                      <a:endParaRPr kumimoji="1" lang="ja-JP" altLang="en-US" sz="1200" dirty="0">
                        <a:latin typeface="+mn-lt"/>
                      </a:endParaRPr>
                    </a:p>
                  </a:txBody>
                  <a:tcPr anchor="ctr"/>
                </a:tc>
                <a:tc>
                  <a:txBody>
                    <a:bodyPr/>
                    <a:lstStyle/>
                    <a:p>
                      <a:r>
                        <a:rPr kumimoji="1" lang="en-US" altLang="ja-JP" sz="1200" dirty="0">
                          <a:latin typeface="+mn-lt"/>
                        </a:rPr>
                        <a:t>OSPOCO, Taylor English</a:t>
                      </a:r>
                      <a:endParaRPr kumimoji="1" lang="ja-JP" altLang="en-US" sz="1200" dirty="0">
                        <a:latin typeface="+mn-lt"/>
                      </a:endParaRPr>
                    </a:p>
                  </a:txBody>
                  <a:tcPr anchor="ctr"/>
                </a:tc>
                <a:extLst>
                  <a:ext uri="{0D108BD9-81ED-4DB2-BD59-A6C34878D82A}">
                    <a16:rowId xmlns:a16="http://schemas.microsoft.com/office/drawing/2014/main" val="1679772120"/>
                  </a:ext>
                </a:extLst>
              </a:tr>
              <a:tr h="293757">
                <a:tc>
                  <a:txBody>
                    <a:bodyPr/>
                    <a:lstStyle/>
                    <a:p>
                      <a:r>
                        <a:rPr kumimoji="1" lang="en-US" altLang="ja-JP" sz="1200" dirty="0">
                          <a:latin typeface="+mn-lt"/>
                        </a:rPr>
                        <a:t>2023/03/15</a:t>
                      </a:r>
                      <a:endParaRPr kumimoji="1" lang="ja-JP" altLang="en-US" sz="1200" dirty="0">
                        <a:latin typeface="+mn-lt"/>
                      </a:endParaRPr>
                    </a:p>
                  </a:txBody>
                  <a:tcPr anchor="ctr"/>
                </a:tc>
                <a:tc>
                  <a:txBody>
                    <a:bodyPr/>
                    <a:lstStyle/>
                    <a:p>
                      <a:r>
                        <a:rPr kumimoji="1" lang="en-US" altLang="ja-JP" sz="1200" dirty="0">
                          <a:latin typeface="+mn-lt"/>
                        </a:rPr>
                        <a:t>CESI</a:t>
                      </a:r>
                      <a:endParaRPr kumimoji="1" lang="ja-JP" altLang="en-US" sz="1200" dirty="0">
                        <a:latin typeface="+mn-lt"/>
                      </a:endParaRPr>
                    </a:p>
                  </a:txBody>
                  <a:tcPr anchor="ctr"/>
                </a:tc>
                <a:extLst>
                  <a:ext uri="{0D108BD9-81ED-4DB2-BD59-A6C34878D82A}">
                    <a16:rowId xmlns:a16="http://schemas.microsoft.com/office/drawing/2014/main" val="37114575"/>
                  </a:ext>
                </a:extLst>
              </a:tr>
              <a:tr h="293757">
                <a:tc>
                  <a:txBody>
                    <a:bodyPr/>
                    <a:lstStyle/>
                    <a:p>
                      <a:r>
                        <a:rPr kumimoji="1" lang="en-US" altLang="ja-JP" sz="1200" dirty="0">
                          <a:latin typeface="+mn-lt"/>
                        </a:rPr>
                        <a:t>2023/05/30</a:t>
                      </a:r>
                      <a:endParaRPr kumimoji="1" lang="ja-JP" altLang="en-US" sz="1200" dirty="0">
                        <a:latin typeface="+mn-lt"/>
                      </a:endParaRPr>
                    </a:p>
                  </a:txBody>
                  <a:tcPr anchor="ctr"/>
                </a:tc>
                <a:tc>
                  <a:txBody>
                    <a:bodyPr/>
                    <a:lstStyle/>
                    <a:p>
                      <a:r>
                        <a:rPr kumimoji="1" lang="en-US" altLang="ja-JP" sz="1200" dirty="0">
                          <a:latin typeface="+mn-lt"/>
                        </a:rPr>
                        <a:t>NORDEMANN</a:t>
                      </a:r>
                      <a:endParaRPr kumimoji="1" lang="ja-JP" altLang="en-US" sz="1200" dirty="0">
                        <a:latin typeface="+mn-lt"/>
                      </a:endParaRPr>
                    </a:p>
                  </a:txBody>
                  <a:tcPr anchor="ctr"/>
                </a:tc>
                <a:extLst>
                  <a:ext uri="{0D108BD9-81ED-4DB2-BD59-A6C34878D82A}">
                    <a16:rowId xmlns:a16="http://schemas.microsoft.com/office/drawing/2014/main" val="2049643619"/>
                  </a:ext>
                </a:extLst>
              </a:tr>
              <a:tr h="293757">
                <a:tc>
                  <a:txBody>
                    <a:bodyPr/>
                    <a:lstStyle/>
                    <a:p>
                      <a:r>
                        <a:rPr kumimoji="1" lang="en-US" altLang="ja-JP" sz="1200" dirty="0">
                          <a:latin typeface="+mn-lt"/>
                        </a:rPr>
                        <a:t>2023/06/22</a:t>
                      </a:r>
                      <a:endParaRPr kumimoji="1" lang="ja-JP" altLang="en-US" sz="1200" dirty="0">
                        <a:latin typeface="+mn-lt"/>
                      </a:endParaRPr>
                    </a:p>
                  </a:txBody>
                  <a:tcPr anchor="ctr"/>
                </a:tc>
                <a:tc>
                  <a:txBody>
                    <a:bodyPr/>
                    <a:lstStyle/>
                    <a:p>
                      <a:r>
                        <a:rPr kumimoji="1" lang="en-US" altLang="ja-JP" sz="1200" dirty="0">
                          <a:latin typeface="+mn-lt"/>
                        </a:rPr>
                        <a:t>Deloitte</a:t>
                      </a:r>
                      <a:endParaRPr kumimoji="1" lang="ja-JP" altLang="en-US" sz="1200" dirty="0">
                        <a:latin typeface="+mn-lt"/>
                      </a:endParaRPr>
                    </a:p>
                  </a:txBody>
                  <a:tcPr anchor="ctr"/>
                </a:tc>
                <a:extLst>
                  <a:ext uri="{0D108BD9-81ED-4DB2-BD59-A6C34878D82A}">
                    <a16:rowId xmlns:a16="http://schemas.microsoft.com/office/drawing/2014/main" val="1979635913"/>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B543AA15-8AA7-505A-8917-B56D914E9C9A}"/>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B48685F-0C8D-A9DD-9971-8745347A8F7F}"/>
              </a:ext>
            </a:extLst>
          </p:cNvPr>
          <p:cNvPicPr>
            <a:picLocks noChangeAspect="1"/>
          </p:cNvPicPr>
          <p:nvPr/>
        </p:nvPicPr>
        <p:blipFill>
          <a:blip r:embed="rId3"/>
          <a:stretch>
            <a:fillRect/>
          </a:stretch>
        </p:blipFill>
        <p:spPr>
          <a:xfrm>
            <a:off x="464514" y="1959230"/>
            <a:ext cx="5463064" cy="3993721"/>
          </a:xfrm>
          <a:prstGeom prst="rect">
            <a:avLst/>
          </a:prstGeom>
        </p:spPr>
      </p:pic>
      <p:pic>
        <p:nvPicPr>
          <p:cNvPr id="10" name="図 9">
            <a:extLst>
              <a:ext uri="{FF2B5EF4-FFF2-40B4-BE49-F238E27FC236}">
                <a16:creationId xmlns:a16="http://schemas.microsoft.com/office/drawing/2014/main" id="{DA4F7B94-D27F-2DBE-6D03-A13654866B5A}"/>
              </a:ext>
            </a:extLst>
          </p:cNvPr>
          <p:cNvPicPr>
            <a:picLocks noChangeAspect="1"/>
          </p:cNvPicPr>
          <p:nvPr/>
        </p:nvPicPr>
        <p:blipFill>
          <a:blip r:embed="rId4"/>
          <a:stretch>
            <a:fillRect/>
          </a:stretch>
        </p:blipFill>
        <p:spPr>
          <a:xfrm>
            <a:off x="6049200" y="2281771"/>
            <a:ext cx="5569075" cy="3671180"/>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7234886" y="6083173"/>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5"/>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331E6459-DDE2-FDB3-0011-54A11CC0AE21}"/>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spTree>
    <p:extLst>
      <p:ext uri="{BB962C8B-B14F-4D97-AF65-F5344CB8AC3E}">
        <p14:creationId xmlns:p14="http://schemas.microsoft.com/office/powerpoint/2010/main" val="288551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D301F-FD49-04BD-2C7B-50D31F517172}"/>
              </a:ext>
            </a:extLst>
          </p:cNvPr>
          <p:cNvSpPr>
            <a:spLocks noGrp="1"/>
          </p:cNvSpPr>
          <p:nvPr>
            <p:ph type="title"/>
          </p:nvPr>
        </p:nvSpPr>
        <p:spPr/>
        <p:txBody>
          <a:bodyPr/>
          <a:lstStyle/>
          <a:p>
            <a:r>
              <a:rPr kumimoji="1" lang="ja-JP" altLang="en-US" dirty="0"/>
              <a:t>適合を宣言する組織の例</a:t>
            </a:r>
          </a:p>
        </p:txBody>
      </p:sp>
      <p:sp>
        <p:nvSpPr>
          <p:cNvPr id="5" name="フッター プレースホルダー 4">
            <a:extLst>
              <a:ext uri="{FF2B5EF4-FFF2-40B4-BE49-F238E27FC236}">
                <a16:creationId xmlns:a16="http://schemas.microsoft.com/office/drawing/2014/main" id="{F6D544C3-4C3F-D4B2-694A-0EC8E47FD07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02A64F9-5A5A-193C-BE14-2C843DACFE86}"/>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pic>
        <p:nvPicPr>
          <p:cNvPr id="9" name="図 8" descr="カレンダー&#10;&#10;自動的に生成された説明">
            <a:extLst>
              <a:ext uri="{FF2B5EF4-FFF2-40B4-BE49-F238E27FC236}">
                <a16:creationId xmlns:a16="http://schemas.microsoft.com/office/drawing/2014/main" id="{1D67951B-C90C-B65B-43E4-3C911ED25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39" y="1273743"/>
            <a:ext cx="9167654" cy="5037257"/>
          </a:xfrm>
          <a:prstGeom prst="rect">
            <a:avLst/>
          </a:prstGeom>
        </p:spPr>
      </p:pic>
    </p:spTree>
    <p:extLst>
      <p:ext uri="{BB962C8B-B14F-4D97-AF65-F5344CB8AC3E}">
        <p14:creationId xmlns:p14="http://schemas.microsoft.com/office/powerpoint/2010/main" val="103416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619571" y="1322031"/>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3"/>
          <a:stretch>
            <a:fillRect/>
          </a:stretch>
        </p:blipFill>
        <p:spPr>
          <a:xfrm>
            <a:off x="464589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429724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4"/>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5"/>
              </a:rPr>
              <a:t>https</a:t>
            </a:r>
            <a:r>
              <a:rPr lang="en-US" altLang="ja-JP" sz="1600" b="0" i="0" u="none" strike="noStrike" dirty="0">
                <a:solidFill>
                  <a:srgbClr val="00AEBC"/>
                </a:solidFill>
                <a:effectLst/>
                <a:hlinkClick r:id="rId5"/>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6"/>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7"/>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9E56FEE6-9F69-F4D9-B778-12079920152F}"/>
              </a:ext>
            </a:extLst>
          </p:cNvPr>
          <p:cNvPicPr>
            <a:picLocks noChangeAspect="1"/>
          </p:cNvPicPr>
          <p:nvPr/>
        </p:nvPicPr>
        <p:blipFill>
          <a:blip r:embed="rId11"/>
          <a:stretch>
            <a:fillRect/>
          </a:stretch>
        </p:blipFill>
        <p:spPr>
          <a:xfrm>
            <a:off x="2751073" y="1776080"/>
            <a:ext cx="1221459" cy="1172242"/>
          </a:xfrm>
          <a:prstGeom prst="rect">
            <a:avLst/>
          </a:prstGeom>
        </p:spPr>
      </p:pic>
      <p:sp>
        <p:nvSpPr>
          <p:cNvPr id="19" name="正方形/長方形 18">
            <a:extLst>
              <a:ext uri="{FF2B5EF4-FFF2-40B4-BE49-F238E27FC236}">
                <a16:creationId xmlns:a16="http://schemas.microsoft.com/office/drawing/2014/main" id="{89EB14C5-B92B-E70D-A5C2-632FC57AB372}"/>
              </a:ext>
            </a:extLst>
          </p:cNvPr>
          <p:cNvSpPr/>
          <p:nvPr/>
        </p:nvSpPr>
        <p:spPr>
          <a:xfrm>
            <a:off x="2118831" y="2990338"/>
            <a:ext cx="2359499" cy="57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Jimmy </a:t>
            </a:r>
            <a:r>
              <a:rPr lang="en-US" altLang="ja-JP" sz="1600" dirty="0" err="1">
                <a:solidFill>
                  <a:srgbClr val="484848"/>
                </a:solidFill>
                <a:latin typeface="Segoe UI" panose="020B0502040204020203" pitchFamily="34" charset="0"/>
                <a:ea typeface="Meiryo UI" panose="020B0604030504040204" pitchFamily="50" charset="-128"/>
                <a:cs typeface="Segoe UI" panose="020B0502040204020203" pitchFamily="34" charset="0"/>
              </a:rPr>
              <a:t>Ahlberg</a:t>
            </a:r>
            <a:endPar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sp>
        <p:nvSpPr>
          <p:cNvPr id="13" name="スライド番号プレースホルダー 12">
            <a:extLst>
              <a:ext uri="{FF2B5EF4-FFF2-40B4-BE49-F238E27FC236}">
                <a16:creationId xmlns:a16="http://schemas.microsoft.com/office/drawing/2014/main" id="{3EACD771-9745-096A-D898-1D80A2602083}"/>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4DAFEA4E-F88F-BD83-04F1-417B1A76FD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0483" y="4004182"/>
            <a:ext cx="6029014" cy="2443101"/>
          </a:xfrm>
          <a:prstGeom prst="rect">
            <a:avLst/>
          </a:prstGeom>
        </p:spPr>
      </p:pic>
    </p:spTree>
    <p:extLst>
      <p:ext uri="{BB962C8B-B14F-4D97-AF65-F5344CB8AC3E}">
        <p14:creationId xmlns:p14="http://schemas.microsoft.com/office/powerpoint/2010/main" val="3495216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25</a:t>
            </a:r>
            <a:r>
              <a:rPr lang="ja-JP" altLang="en-US" sz="2400" b="1" dirty="0">
                <a:latin typeface="+mn-lt"/>
                <a:ea typeface="+mn-ea"/>
              </a:rPr>
              <a:t>社</a:t>
            </a:r>
            <a:endParaRPr lang="en-US" altLang="ja-JP" sz="2400" b="1" dirty="0">
              <a:latin typeface="+mn-lt"/>
              <a:ea typeface="+mn-ea"/>
            </a:endParaRPr>
          </a:p>
        </p:txBody>
      </p:sp>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4112538"/>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正方形/長方形 4">
            <a:extLst>
              <a:ext uri="{FF2B5EF4-FFF2-40B4-BE49-F238E27FC236}">
                <a16:creationId xmlns:a16="http://schemas.microsoft.com/office/drawing/2014/main" id="{923E5C5C-29BA-389F-576B-7331BC7C5944}"/>
              </a:ext>
            </a:extLst>
          </p:cNvPr>
          <p:cNvSpPr/>
          <p:nvPr/>
        </p:nvSpPr>
        <p:spPr>
          <a:xfrm>
            <a:off x="7149455" y="1316202"/>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0" name="スライド番号プレースホルダー 9">
            <a:extLst>
              <a:ext uri="{FF2B5EF4-FFF2-40B4-BE49-F238E27FC236}">
                <a16:creationId xmlns:a16="http://schemas.microsoft.com/office/drawing/2014/main" id="{D220353C-FAA3-B6AA-CD13-5D94B379B1F0}"/>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0F59D902-A79B-4551-2284-9164265B0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986" y="1844419"/>
            <a:ext cx="6029014" cy="2443101"/>
          </a:xfrm>
          <a:prstGeom prst="rect">
            <a:avLst/>
          </a:prstGeom>
        </p:spPr>
      </p:pic>
    </p:spTree>
    <p:extLst>
      <p:ext uri="{BB962C8B-B14F-4D97-AF65-F5344CB8AC3E}">
        <p14:creationId xmlns:p14="http://schemas.microsoft.com/office/powerpoint/2010/main" val="120888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7541113" y="576576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https://www.openchainproject.org/partners</a:t>
            </a:r>
            <a:endParaRPr lang="en-US" altLang="ja-JP" sz="1400" dirty="0">
              <a:cs typeface="Segoe UI Light" panose="020B0502040204020203" pitchFamily="34" charset="0"/>
            </a:endParaRPr>
          </a:p>
        </p:txBody>
      </p:sp>
      <p:sp>
        <p:nvSpPr>
          <p:cNvPr id="15" name="テキスト ボックス 14">
            <a:extLst>
              <a:ext uri="{FF2B5EF4-FFF2-40B4-BE49-F238E27FC236}">
                <a16:creationId xmlns:a16="http://schemas.microsoft.com/office/drawing/2014/main" id="{0E3DD1E4-19E0-4DFD-94B8-41C592B218C2}"/>
              </a:ext>
            </a:extLst>
          </p:cNvPr>
          <p:cNvSpPr txBox="1"/>
          <p:nvPr/>
        </p:nvSpPr>
        <p:spPr>
          <a:xfrm>
            <a:off x="499095"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3406922"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6314749"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Vendors</a:t>
            </a: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63E9FC03-F636-0EB8-1A02-4CB51F2F4329}"/>
              </a:ext>
            </a:extLst>
          </p:cNvPr>
          <p:cNvPicPr>
            <a:picLocks noChangeAspect="1"/>
          </p:cNvPicPr>
          <p:nvPr/>
        </p:nvPicPr>
        <p:blipFill>
          <a:blip r:embed="rId4"/>
          <a:stretch>
            <a:fillRect/>
          </a:stretch>
        </p:blipFill>
        <p:spPr>
          <a:xfrm>
            <a:off x="1331339" y="1763490"/>
            <a:ext cx="4353273" cy="1778811"/>
          </a:xfrm>
          <a:prstGeom prst="rect">
            <a:avLst/>
          </a:prstGeom>
        </p:spPr>
      </p:pic>
      <p:pic>
        <p:nvPicPr>
          <p:cNvPr id="12" name="図 11">
            <a:extLst>
              <a:ext uri="{FF2B5EF4-FFF2-40B4-BE49-F238E27FC236}">
                <a16:creationId xmlns:a16="http://schemas.microsoft.com/office/drawing/2014/main" id="{68F344C4-DB07-857D-1CC6-F5D33CA7EA20}"/>
              </a:ext>
            </a:extLst>
          </p:cNvPr>
          <p:cNvPicPr>
            <a:picLocks noChangeAspect="1"/>
          </p:cNvPicPr>
          <p:nvPr/>
        </p:nvPicPr>
        <p:blipFill>
          <a:blip r:embed="rId5"/>
          <a:stretch>
            <a:fillRect/>
          </a:stretch>
        </p:blipFill>
        <p:spPr>
          <a:xfrm>
            <a:off x="6603465" y="1785661"/>
            <a:ext cx="3087135" cy="1867219"/>
          </a:xfrm>
          <a:prstGeom prst="rect">
            <a:avLst/>
          </a:prstGeom>
        </p:spPr>
      </p:pic>
      <p:sp>
        <p:nvSpPr>
          <p:cNvPr id="26" name="テキスト ボックス 25">
            <a:extLst>
              <a:ext uri="{FF2B5EF4-FFF2-40B4-BE49-F238E27FC236}">
                <a16:creationId xmlns:a16="http://schemas.microsoft.com/office/drawing/2014/main" id="{DF794017-B7CD-CCD6-7AE6-1968805A417E}"/>
              </a:ext>
            </a:extLst>
          </p:cNvPr>
          <p:cNvSpPr txBox="1"/>
          <p:nvPr/>
        </p:nvSpPr>
        <p:spPr>
          <a:xfrm>
            <a:off x="9222576" y="3542301"/>
            <a:ext cx="2868489" cy="369332"/>
          </a:xfrm>
          <a:prstGeom prst="rect">
            <a:avLst/>
          </a:prstGeom>
          <a:noFill/>
        </p:spPr>
        <p:txBody>
          <a:bodyPr wrap="square">
            <a:spAutoFit/>
          </a:bodyPr>
          <a:lstStyle/>
          <a:p>
            <a:pPr algn="ctr" fontAlgn="base"/>
            <a:r>
              <a:rPr lang="en-US" altLang="ja-JP" b="1" i="0" dirty="0">
                <a:solidFill>
                  <a:srgbClr val="252525"/>
                </a:solidFill>
                <a:effectLst/>
                <a:latin typeface="+mj-lt"/>
              </a:rPr>
              <a:t>Third-Party Certifiers</a:t>
            </a:r>
          </a:p>
        </p:txBody>
      </p:sp>
      <p:sp>
        <p:nvSpPr>
          <p:cNvPr id="8" name="スライド番号プレースホルダー 7">
            <a:extLst>
              <a:ext uri="{FF2B5EF4-FFF2-40B4-BE49-F238E27FC236}">
                <a16:creationId xmlns:a16="http://schemas.microsoft.com/office/drawing/2014/main" id="{38E567BA-03DF-E0C9-76F1-69D76E1A9098}"/>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pic>
        <p:nvPicPr>
          <p:cNvPr id="11" name="図 10">
            <a:extLst>
              <a:ext uri="{FF2B5EF4-FFF2-40B4-BE49-F238E27FC236}">
                <a16:creationId xmlns:a16="http://schemas.microsoft.com/office/drawing/2014/main" id="{CB5B1DEA-22F2-0308-408D-198A8C1D0021}"/>
              </a:ext>
            </a:extLst>
          </p:cNvPr>
          <p:cNvPicPr>
            <a:picLocks noChangeAspect="1"/>
          </p:cNvPicPr>
          <p:nvPr/>
        </p:nvPicPr>
        <p:blipFill>
          <a:blip r:embed="rId6"/>
          <a:stretch>
            <a:fillRect/>
          </a:stretch>
        </p:blipFill>
        <p:spPr>
          <a:xfrm>
            <a:off x="55558" y="3862132"/>
            <a:ext cx="3162489" cy="2520480"/>
          </a:xfrm>
          <a:prstGeom prst="rect">
            <a:avLst/>
          </a:prstGeom>
        </p:spPr>
      </p:pic>
      <p:pic>
        <p:nvPicPr>
          <p:cNvPr id="14" name="図 13">
            <a:extLst>
              <a:ext uri="{FF2B5EF4-FFF2-40B4-BE49-F238E27FC236}">
                <a16:creationId xmlns:a16="http://schemas.microsoft.com/office/drawing/2014/main" id="{144DFC50-5C93-2339-1B7E-9ED91EFE9948}"/>
              </a:ext>
            </a:extLst>
          </p:cNvPr>
          <p:cNvPicPr>
            <a:picLocks noChangeAspect="1"/>
          </p:cNvPicPr>
          <p:nvPr/>
        </p:nvPicPr>
        <p:blipFill>
          <a:blip r:embed="rId7"/>
          <a:stretch>
            <a:fillRect/>
          </a:stretch>
        </p:blipFill>
        <p:spPr>
          <a:xfrm>
            <a:off x="3345922" y="3862132"/>
            <a:ext cx="2874389" cy="2568146"/>
          </a:xfrm>
          <a:prstGeom prst="rect">
            <a:avLst/>
          </a:prstGeom>
        </p:spPr>
      </p:pic>
      <p:pic>
        <p:nvPicPr>
          <p:cNvPr id="19" name="図 18">
            <a:extLst>
              <a:ext uri="{FF2B5EF4-FFF2-40B4-BE49-F238E27FC236}">
                <a16:creationId xmlns:a16="http://schemas.microsoft.com/office/drawing/2014/main" id="{3C622959-A5DD-2857-7F93-B9EA800C9A62}"/>
              </a:ext>
            </a:extLst>
          </p:cNvPr>
          <p:cNvPicPr>
            <a:picLocks noChangeAspect="1"/>
          </p:cNvPicPr>
          <p:nvPr/>
        </p:nvPicPr>
        <p:blipFill>
          <a:blip r:embed="rId8"/>
          <a:stretch>
            <a:fillRect/>
          </a:stretch>
        </p:blipFill>
        <p:spPr>
          <a:xfrm>
            <a:off x="6383563" y="3951508"/>
            <a:ext cx="2988262" cy="1182049"/>
          </a:xfrm>
          <a:prstGeom prst="rect">
            <a:avLst/>
          </a:prstGeom>
        </p:spPr>
      </p:pic>
      <p:pic>
        <p:nvPicPr>
          <p:cNvPr id="22" name="図 21">
            <a:extLst>
              <a:ext uri="{FF2B5EF4-FFF2-40B4-BE49-F238E27FC236}">
                <a16:creationId xmlns:a16="http://schemas.microsoft.com/office/drawing/2014/main" id="{D338400C-06CF-FAAA-9BA0-53C1BED31BC3}"/>
              </a:ext>
            </a:extLst>
          </p:cNvPr>
          <p:cNvPicPr>
            <a:picLocks noChangeAspect="1"/>
          </p:cNvPicPr>
          <p:nvPr/>
        </p:nvPicPr>
        <p:blipFill>
          <a:blip r:embed="rId9"/>
          <a:stretch>
            <a:fillRect/>
          </a:stretch>
        </p:blipFill>
        <p:spPr>
          <a:xfrm>
            <a:off x="9398760" y="3951508"/>
            <a:ext cx="2676899" cy="1418705"/>
          </a:xfrm>
          <a:prstGeom prst="rect">
            <a:avLst/>
          </a:prstGeom>
        </p:spPr>
      </p:pic>
    </p:spTree>
    <p:extLst>
      <p:ext uri="{BB962C8B-B14F-4D97-AF65-F5344CB8AC3E}">
        <p14:creationId xmlns:p14="http://schemas.microsoft.com/office/powerpoint/2010/main" val="3713361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F3A1FC05-E9D7-C440-2730-8443C1ADA29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BD29C8-5A5D-230C-A37C-26B56220AABD}"/>
              </a:ext>
            </a:extLst>
          </p:cNvPr>
          <p:cNvSpPr>
            <a:spLocks noGrp="1"/>
          </p:cNvSpPr>
          <p:nvPr>
            <p:ph type="title"/>
          </p:nvPr>
        </p:nvSpPr>
        <p:spPr/>
        <p:txBody>
          <a:bodyPr/>
          <a:lstStyle/>
          <a:p>
            <a:r>
              <a:rPr lang="en-US" altLang="ja-JP" sz="3600" dirty="0"/>
              <a:t>ISO/IEC DIS 18974 </a:t>
            </a:r>
            <a:br>
              <a:rPr lang="en-US" altLang="ja-JP" sz="3600" dirty="0"/>
            </a:br>
            <a:r>
              <a:rPr lang="en-US" altLang="ja-JP" sz="3600" dirty="0"/>
              <a:t>OpenChain Security Assurance Specification</a:t>
            </a:r>
            <a:endParaRPr kumimoji="1" lang="ja-JP" altLang="en-US" sz="3600" dirty="0"/>
          </a:p>
        </p:txBody>
      </p:sp>
      <p:sp>
        <p:nvSpPr>
          <p:cNvPr id="3" name="テキスト プレースホルダー 2">
            <a:extLst>
              <a:ext uri="{FF2B5EF4-FFF2-40B4-BE49-F238E27FC236}">
                <a16:creationId xmlns:a16="http://schemas.microsoft.com/office/drawing/2014/main" id="{1909CB41-F3AD-BE38-3458-9272919F4D5A}"/>
              </a:ext>
            </a:extLst>
          </p:cNvPr>
          <p:cNvSpPr>
            <a:spLocks noGrp="1"/>
          </p:cNvSpPr>
          <p:nvPr>
            <p:ph type="body" sz="quarter" idx="12"/>
          </p:nvPr>
        </p:nvSpPr>
        <p:spPr>
          <a:xfrm>
            <a:off x="890272" y="1422400"/>
            <a:ext cx="10320000" cy="1299679"/>
          </a:xfrm>
        </p:spPr>
        <p:txBody>
          <a:bodyPr>
            <a:normAutofit fontScale="77500" lnSpcReduction="20000"/>
          </a:bodyPr>
          <a:lstStyle/>
          <a:p>
            <a:pPr>
              <a:lnSpc>
                <a:spcPct val="130000"/>
              </a:lnSpc>
            </a:pPr>
            <a:r>
              <a:rPr kumimoji="1" lang="ja-JP" altLang="en-US" dirty="0"/>
              <a:t>企業が組織内に確立すべきセキュリティアシュアランスプログラム（仕組み・体制等）の要件を定義</a:t>
            </a:r>
            <a:endParaRPr kumimoji="1" lang="en-US" altLang="ja-JP" dirty="0"/>
          </a:p>
          <a:p>
            <a:pPr>
              <a:lnSpc>
                <a:spcPct val="130000"/>
              </a:lnSpc>
            </a:pPr>
            <a:r>
              <a:rPr lang="en-US" altLang="ja-JP" dirty="0" err="1"/>
              <a:t>OpenChain</a:t>
            </a:r>
            <a:r>
              <a:rPr lang="en-US" altLang="ja-JP" dirty="0"/>
              <a:t> Spec </a:t>
            </a:r>
            <a:r>
              <a:rPr lang="ja-JP" altLang="en-US" dirty="0"/>
              <a:t>と同様に自己認証、第三者認証により適合を宣言可能</a:t>
            </a:r>
            <a:endParaRPr kumimoji="1" lang="ja-JP" altLang="en-US" dirty="0"/>
          </a:p>
          <a:p>
            <a:pPr>
              <a:lnSpc>
                <a:spcPct val="130000"/>
              </a:lnSpc>
            </a:pPr>
            <a:endParaRPr kumimoji="1" lang="ja-JP" altLang="en-US" dirty="0"/>
          </a:p>
        </p:txBody>
      </p:sp>
      <p:sp>
        <p:nvSpPr>
          <p:cNvPr id="5" name="フッター プレースホルダー 4">
            <a:extLst>
              <a:ext uri="{FF2B5EF4-FFF2-40B4-BE49-F238E27FC236}">
                <a16:creationId xmlns:a16="http://schemas.microsoft.com/office/drawing/2014/main" id="{64EE6280-E71B-5FCE-E0AC-2F60C26D1281}"/>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76D1B088-C8D4-51BE-0117-E0902751671D}"/>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pic>
        <p:nvPicPr>
          <p:cNvPr id="7" name="図 6">
            <a:extLst>
              <a:ext uri="{FF2B5EF4-FFF2-40B4-BE49-F238E27FC236}">
                <a16:creationId xmlns:a16="http://schemas.microsoft.com/office/drawing/2014/main" id="{708D8687-1901-1D09-D89A-EEF364D92A1A}"/>
              </a:ext>
            </a:extLst>
          </p:cNvPr>
          <p:cNvPicPr>
            <a:picLocks noChangeAspect="1"/>
          </p:cNvPicPr>
          <p:nvPr/>
        </p:nvPicPr>
        <p:blipFill>
          <a:blip r:embed="rId2"/>
          <a:stretch>
            <a:fillRect/>
          </a:stretch>
        </p:blipFill>
        <p:spPr>
          <a:xfrm>
            <a:off x="6002448" y="3419013"/>
            <a:ext cx="5443214" cy="1182881"/>
          </a:xfrm>
          <a:prstGeom prst="rect">
            <a:avLst/>
          </a:prstGeom>
        </p:spPr>
      </p:pic>
      <p:pic>
        <p:nvPicPr>
          <p:cNvPr id="12" name="図 11">
            <a:extLst>
              <a:ext uri="{FF2B5EF4-FFF2-40B4-BE49-F238E27FC236}">
                <a16:creationId xmlns:a16="http://schemas.microsoft.com/office/drawing/2014/main" id="{028E345B-6694-FF21-55C2-2A3526F45DFE}"/>
              </a:ext>
            </a:extLst>
          </p:cNvPr>
          <p:cNvPicPr>
            <a:picLocks noChangeAspect="1"/>
          </p:cNvPicPr>
          <p:nvPr/>
        </p:nvPicPr>
        <p:blipFill rotWithShape="1">
          <a:blip r:embed="rId3"/>
          <a:srcRect b="2357"/>
          <a:stretch/>
        </p:blipFill>
        <p:spPr>
          <a:xfrm>
            <a:off x="711300" y="2753662"/>
            <a:ext cx="5095924" cy="3618024"/>
          </a:xfrm>
          <a:prstGeom prst="rect">
            <a:avLst/>
          </a:prstGeom>
          <a:ln>
            <a:solidFill>
              <a:schemeClr val="tx1">
                <a:lumMod val="50000"/>
                <a:lumOff val="50000"/>
              </a:schemeClr>
            </a:solidFill>
          </a:ln>
        </p:spPr>
      </p:pic>
      <p:sp>
        <p:nvSpPr>
          <p:cNvPr id="13" name="タイトル 1">
            <a:extLst>
              <a:ext uri="{FF2B5EF4-FFF2-40B4-BE49-F238E27FC236}">
                <a16:creationId xmlns:a16="http://schemas.microsoft.com/office/drawing/2014/main" id="{9705A17A-6ED1-D907-FB95-61921A3DB9CA}"/>
              </a:ext>
            </a:extLst>
          </p:cNvPr>
          <p:cNvSpPr txBox="1">
            <a:spLocks/>
          </p:cNvSpPr>
          <p:nvPr/>
        </p:nvSpPr>
        <p:spPr>
          <a:xfrm>
            <a:off x="5807224" y="606033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4"/>
              </a:rPr>
              <a:t>https://www.iso.org/standard/86450.html</a:t>
            </a:r>
            <a:endParaRPr lang="en-US" altLang="ja-JP" sz="1400" dirty="0">
              <a:cs typeface="Segoe UI Light" panose="020B0502040204020203" pitchFamily="34" charset="0"/>
            </a:endParaRPr>
          </a:p>
        </p:txBody>
      </p:sp>
      <p:sp>
        <p:nvSpPr>
          <p:cNvPr id="14" name="タイトル 1">
            <a:extLst>
              <a:ext uri="{FF2B5EF4-FFF2-40B4-BE49-F238E27FC236}">
                <a16:creationId xmlns:a16="http://schemas.microsoft.com/office/drawing/2014/main" id="{C6E19D30-3203-DBA5-3AB5-B1ED10C31AF3}"/>
              </a:ext>
            </a:extLst>
          </p:cNvPr>
          <p:cNvSpPr txBox="1">
            <a:spLocks/>
          </p:cNvSpPr>
          <p:nvPr/>
        </p:nvSpPr>
        <p:spPr>
          <a:xfrm>
            <a:off x="7439266" y="4524304"/>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5"/>
              </a:rPr>
              <a:t>https://www.openchainproject.org/</a:t>
            </a:r>
            <a:endParaRPr lang="en-US" altLang="ja-JP" sz="1400" dirty="0">
              <a:cs typeface="Segoe UI Light" panose="020B0502040204020203" pitchFamily="34" charset="0"/>
            </a:endParaRPr>
          </a:p>
        </p:txBody>
      </p:sp>
    </p:spTree>
    <p:extLst>
      <p:ext uri="{BB962C8B-B14F-4D97-AF65-F5344CB8AC3E}">
        <p14:creationId xmlns:p14="http://schemas.microsoft.com/office/powerpoint/2010/main" val="577724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 </a:t>
            </a:r>
            <a:r>
              <a:rPr lang="en-US" altLang="ja-JP" sz="2400" b="1" dirty="0">
                <a:latin typeface="+mn-lt"/>
                <a:ea typeface="+mj-ea"/>
              </a:rPr>
              <a:t>(2022</a:t>
            </a:r>
            <a:r>
              <a:rPr lang="ja-JP" altLang="en-US" sz="2400" b="1" dirty="0">
                <a:latin typeface="+mn-lt"/>
                <a:ea typeface="+mj-ea"/>
              </a:rPr>
              <a:t>年</a:t>
            </a:r>
            <a:r>
              <a:rPr lang="en-US" altLang="ja-JP" sz="2400" b="1" dirty="0">
                <a:latin typeface="+mn-lt"/>
                <a:ea typeface="+mj-ea"/>
              </a:rPr>
              <a:t>9</a:t>
            </a:r>
            <a:r>
              <a:rPr lang="ja-JP" altLang="en-US" sz="2400" b="1" dirty="0">
                <a:latin typeface="+mn-lt"/>
                <a:ea typeface="+mj-ea"/>
              </a:rPr>
              <a:t>月</a:t>
            </a:r>
            <a:r>
              <a:rPr lang="en-US" altLang="ja-JP" sz="2400" b="1" dirty="0">
                <a:latin typeface="+mn-lt"/>
                <a:ea typeface="+mj-ea"/>
              </a:rPr>
              <a:t>22</a:t>
            </a:r>
            <a:r>
              <a:rPr lang="ja-JP" altLang="en-US" sz="2400" b="1" dirty="0">
                <a:latin typeface="+mn-lt"/>
                <a:ea typeface="+mj-ea"/>
              </a:rPr>
              <a:t>日 </a:t>
            </a:r>
            <a:r>
              <a:rPr lang="en-US" altLang="ja-JP" sz="2400" b="1" dirty="0">
                <a:latin typeface="+mn-lt"/>
                <a:ea typeface="+mj-ea"/>
              </a:rPr>
              <a:t>1.0 </a:t>
            </a:r>
            <a:r>
              <a:rPr lang="ja-JP" altLang="en-US" sz="2400" b="1" dirty="0">
                <a:latin typeface="+mn-lt"/>
                <a:ea typeface="+mj-ea"/>
              </a:rPr>
              <a:t>リリース</a:t>
            </a:r>
            <a:r>
              <a:rPr lang="en-US" altLang="ja-JP" sz="2400" b="1" dirty="0">
                <a:latin typeface="+mn-lt"/>
                <a:ea typeface="+mj-ea"/>
              </a:rPr>
              <a:t>)</a:t>
            </a: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1" name="スライド番号プレースホルダー 10">
            <a:extLst>
              <a:ext uri="{FF2B5EF4-FFF2-40B4-BE49-F238E27FC236}">
                <a16:creationId xmlns:a16="http://schemas.microsoft.com/office/drawing/2014/main" id="{54E92395-820C-3962-DFEA-C36FE11739E1}"/>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750CA9DB-9926-4966-80F5-401C0A6D4876}"/>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CD40AE1C-C2D6-370D-DE33-5DC6BD10A066}"/>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3C5BFD1-AF32-E171-6649-16AD3BC6AB11}"/>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8374DB09-BB03-7C62-C2D7-4ADE1C3CA6BA}"/>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3127666038"/>
              </p:ext>
            </p:extLst>
          </p:nvPr>
        </p:nvGraphicFramePr>
        <p:xfrm>
          <a:off x="889200" y="1627317"/>
          <a:ext cx="11219610" cy="4778616"/>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en-US" altLang="ja-JP" sz="1400" b="1" dirty="0"/>
                        <a:t>SBOM</a:t>
                      </a:r>
                    </a:p>
                    <a:p>
                      <a:r>
                        <a:rPr kumimoji="1" lang="en-US" altLang="ja-JP" sz="1400" b="1" dirty="0"/>
                        <a:t>(</a:t>
                      </a:r>
                      <a:r>
                        <a:rPr kumimoji="1" lang="ja-JP" altLang="en-US" sz="1400" b="1" dirty="0"/>
                        <a:t>ライセンス情報</a:t>
                      </a:r>
                      <a:r>
                        <a:rPr kumimoji="1" lang="en-US" altLang="ja-JP" sz="1400" b="1" dirty="0"/>
                        <a:t>sg </a:t>
                      </a:r>
                      <a:r>
                        <a:rPr kumimoji="1" lang="ja-JP" altLang="en-US" sz="1400" b="1" dirty="0"/>
                        <a:t>から名称変更</a:t>
                      </a:r>
                      <a:r>
                        <a:rPr kumimoji="1" lang="en-US" altLang="ja-JP" sz="1400" b="1" dirty="0"/>
                        <a: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Automation</a:t>
                      </a:r>
                    </a:p>
                    <a:p>
                      <a:r>
                        <a:rPr kumimoji="1" lang="en-US" altLang="ja-JP" sz="1400" b="1" dirty="0"/>
                        <a:t>(Tooling sg </a:t>
                      </a:r>
                      <a:r>
                        <a:rPr kumimoji="1" lang="ja-JP" altLang="en-US" sz="1400" b="1" dirty="0"/>
                        <a:t>から名称変更</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b="0" dirty="0">
                          <a:latin typeface="+mn-lt"/>
                        </a:rPr>
                        <a:t>OSS</a:t>
                      </a:r>
                      <a:r>
                        <a:rPr kumimoji="1" lang="ja-JP" altLang="en-US" sz="1200" b="0" dirty="0">
                          <a:latin typeface="+mn-lt"/>
                        </a:rPr>
                        <a:t>推進に必要となる役割の明確化と実践方法の提案を検討</a:t>
                      </a:r>
                      <a:r>
                        <a:rPr kumimoji="1" lang="en-US" altLang="ja-JP" sz="1200" b="0" dirty="0">
                          <a:latin typeface="+mn-lt"/>
                        </a:rPr>
                        <a:t>/TODO Group</a:t>
                      </a:r>
                      <a:r>
                        <a:rPr kumimoji="1" lang="ja-JP" altLang="en-US" sz="1200" b="0" dirty="0">
                          <a:latin typeface="+mn-lt"/>
                        </a:rPr>
                        <a:t>と</a:t>
                      </a:r>
                      <a:r>
                        <a:rPr kumimoji="1" lang="en-US" altLang="ja-JP" sz="1200" b="0" dirty="0">
                          <a:latin typeface="+mn-lt"/>
                        </a:rPr>
                        <a:t>Japan OSPO Local Meetup</a:t>
                      </a:r>
                      <a:r>
                        <a:rPr kumimoji="1" lang="ja-JP" altLang="en-US" sz="1200" b="0" dirty="0">
                          <a:latin typeface="+mn-lt"/>
                        </a:rPr>
                        <a:t>として共催</a:t>
                      </a:r>
                    </a:p>
                    <a:p>
                      <a:pPr marL="171450" indent="-171450">
                        <a:buFont typeface="Arial" panose="020B0604020202020204" pitchFamily="34" charset="0"/>
                        <a:buChar char="•"/>
                      </a:pPr>
                      <a:r>
                        <a:rPr kumimoji="1" lang="en-US" altLang="ja-JP" sz="1050" kern="1200" dirty="0">
                          <a:solidFill>
                            <a:schemeClr val="tx1"/>
                          </a:solidFill>
                          <a:latin typeface="+mj-ea"/>
                          <a:ea typeface="+mn-ea"/>
                          <a:cs typeface="+mn-cs"/>
                        </a:rPr>
                        <a:t>OSS</a:t>
                      </a:r>
                      <a:r>
                        <a:rPr kumimoji="1" lang="ja-JP" altLang="en-US" sz="1050" kern="1200" dirty="0">
                          <a:solidFill>
                            <a:schemeClr val="tx1"/>
                          </a:solidFill>
                          <a:latin typeface="+mj-ea"/>
                          <a:ea typeface="+mn-ea"/>
                          <a:cs typeface="+mn-cs"/>
                        </a:rPr>
                        <a:t> </a:t>
                      </a:r>
                      <a:r>
                        <a:rPr kumimoji="1" lang="en-US" altLang="ja-JP" sz="1050" kern="1200" dirty="0">
                          <a:solidFill>
                            <a:schemeClr val="tx1"/>
                          </a:solidFill>
                          <a:latin typeface="+mj-ea"/>
                          <a:ea typeface="+mn-ea"/>
                          <a:cs typeface="+mn-cs"/>
                        </a:rPr>
                        <a:t>Strategy &amp; Hosting</a:t>
                      </a:r>
                      <a:r>
                        <a:rPr kumimoji="1" lang="ja-JP" altLang="en-US" sz="1050" kern="1200" dirty="0">
                          <a:solidFill>
                            <a:schemeClr val="tx1"/>
                          </a:solidFill>
                          <a:latin typeface="+mj-ea"/>
                          <a:ea typeface="+mn-ea"/>
                          <a:cs typeface="+mn-cs"/>
                        </a:rPr>
                        <a:t>議論</a:t>
                      </a:r>
                      <a:endParaRPr kumimoji="1" lang="en-US" altLang="ja-JP" sz="1050" kern="1200" dirty="0">
                        <a:solidFill>
                          <a:schemeClr val="tx1"/>
                        </a:solidFill>
                        <a:latin typeface="+mj-ea"/>
                        <a:ea typeface="+mn-ea"/>
                        <a:cs typeface="+mn-cs"/>
                      </a:endParaRPr>
                    </a:p>
                    <a:p>
                      <a:pPr marL="171450" indent="-171450">
                        <a:buFont typeface="Arial" panose="020B0604020202020204" pitchFamily="34" charset="0"/>
                        <a:buChar char="•"/>
                      </a:pPr>
                      <a:r>
                        <a:rPr kumimoji="1" lang="en-US" altLang="ja-JP" sz="1050" b="0" kern="1200" dirty="0">
                          <a:solidFill>
                            <a:schemeClr val="tx1"/>
                          </a:solidFill>
                          <a:latin typeface="+mj-ea"/>
                          <a:ea typeface="+mn-ea"/>
                          <a:cs typeface="+mn-cs"/>
                        </a:rPr>
                        <a:t>OSPO FAQ</a:t>
                      </a:r>
                      <a:r>
                        <a:rPr kumimoji="1" lang="ja-JP" altLang="en-US" sz="1050" b="0" kern="1200" dirty="0">
                          <a:solidFill>
                            <a:schemeClr val="tx1"/>
                          </a:solidFill>
                          <a:latin typeface="+mj-ea"/>
                          <a:ea typeface="+mn-ea"/>
                          <a:cs typeface="+mn-cs"/>
                        </a:rPr>
                        <a:t>検討</a:t>
                      </a:r>
                      <a:endParaRPr kumimoji="1" lang="en-US" altLang="ja-JP" sz="1200" b="0"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9411972D-D6E9-3BCD-95EE-03C67ABB953A}"/>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spTree>
    <p:extLst>
      <p:ext uri="{BB962C8B-B14F-4D97-AF65-F5344CB8AC3E}">
        <p14:creationId xmlns:p14="http://schemas.microsoft.com/office/powerpoint/2010/main" val="100948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9DD19-4EB6-A22C-4EC7-49E14B4A396F}"/>
              </a:ext>
            </a:extLst>
          </p:cNvPr>
          <p:cNvSpPr>
            <a:spLocks noGrp="1"/>
          </p:cNvSpPr>
          <p:nvPr>
            <p:ph type="title"/>
          </p:nvPr>
        </p:nvSpPr>
        <p:spPr/>
        <p:txBody>
          <a:bodyPr/>
          <a:lstStyle/>
          <a:p>
            <a:r>
              <a:rPr lang="ja-JP" altLang="en-US" dirty="0"/>
              <a:t>主な成果</a:t>
            </a:r>
            <a:endParaRPr kumimoji="1" lang="ja-JP" altLang="en-US" dirty="0"/>
          </a:p>
        </p:txBody>
      </p:sp>
      <p:sp>
        <p:nvSpPr>
          <p:cNvPr id="3" name="テキスト プレースホルダー 2">
            <a:extLst>
              <a:ext uri="{FF2B5EF4-FFF2-40B4-BE49-F238E27FC236}">
                <a16:creationId xmlns:a16="http://schemas.microsoft.com/office/drawing/2014/main" id="{BBE9C634-93F6-17EF-1B1B-A710FA670C50}"/>
              </a:ext>
            </a:extLst>
          </p:cNvPr>
          <p:cNvSpPr>
            <a:spLocks noGrp="1"/>
          </p:cNvSpPr>
          <p:nvPr>
            <p:ph type="body" sz="quarter" idx="12"/>
          </p:nvPr>
        </p:nvSpPr>
        <p:spPr/>
        <p:txBody>
          <a:bodyPr/>
          <a:lstStyle/>
          <a:p>
            <a:r>
              <a:rPr kumimoji="1" lang="en-US" altLang="ja-JP" sz="1400" dirty="0"/>
              <a:t>OpenChain</a:t>
            </a:r>
            <a:r>
              <a:rPr kumimoji="1" lang="ja-JP" altLang="en-US" sz="1400" dirty="0"/>
              <a:t>仕様</a:t>
            </a:r>
            <a:endParaRPr kumimoji="1" lang="en-US" altLang="ja-JP" sz="1400" dirty="0"/>
          </a:p>
          <a:p>
            <a:pPr lvl="1"/>
            <a:r>
              <a:rPr lang="ja-JP" altLang="en-US" sz="1200" dirty="0"/>
              <a:t>ビジネス視点でのフィードバック</a:t>
            </a:r>
            <a:endParaRPr lang="en-US" altLang="ja-JP" sz="1200" dirty="0"/>
          </a:p>
          <a:p>
            <a:pPr lvl="1"/>
            <a:r>
              <a:rPr kumimoji="1" lang="ja-JP" altLang="en-US" sz="1200" dirty="0"/>
              <a:t>日本語翻訳</a:t>
            </a:r>
            <a:endParaRPr kumimoji="1" lang="en-US" altLang="ja-JP" sz="1200" dirty="0"/>
          </a:p>
          <a:p>
            <a:r>
              <a:rPr kumimoji="1" lang="en-US" altLang="ja-JP" sz="1400" dirty="0"/>
              <a:t>FAQ</a:t>
            </a:r>
            <a:r>
              <a:rPr kumimoji="1" lang="ja-JP" altLang="en-US" sz="1400" dirty="0"/>
              <a:t> </a:t>
            </a:r>
            <a:endParaRPr kumimoji="1" lang="en-US" altLang="ja-JP" sz="1400" dirty="0"/>
          </a:p>
          <a:p>
            <a:pPr lvl="1"/>
            <a:r>
              <a:rPr lang="en-US" altLang="ja-JP" sz="1200" dirty="0"/>
              <a:t>OSS</a:t>
            </a:r>
            <a:r>
              <a:rPr lang="ja-JP" altLang="en-US" sz="1200" dirty="0"/>
              <a:t>ラインセス研究所と共同</a:t>
            </a:r>
            <a:endParaRPr lang="en-US" altLang="ja-JP" sz="1200" dirty="0"/>
          </a:p>
          <a:p>
            <a:pPr lvl="1"/>
            <a:r>
              <a:rPr kumimoji="1" lang="ja-JP" altLang="en-US" sz="1200" dirty="0"/>
              <a:t>日本語版・英語版を作成。ドイツ語版へ翻訳される。</a:t>
            </a:r>
            <a:endParaRPr kumimoji="1" lang="en-US" altLang="ja-JP" sz="1200" dirty="0"/>
          </a:p>
          <a:p>
            <a:r>
              <a:rPr lang="en-US" altLang="ja-JP" sz="1400" dirty="0"/>
              <a:t>Supplier Leaflet</a:t>
            </a:r>
            <a:endParaRPr kumimoji="1" lang="en-US" altLang="ja-JP" sz="1400" dirty="0"/>
          </a:p>
          <a:p>
            <a:pPr lvl="1"/>
            <a:r>
              <a:rPr kumimoji="1" lang="ja-JP" altLang="en-US" sz="1200" dirty="0"/>
              <a:t>日本語版、英語版を作成</a:t>
            </a:r>
            <a:endParaRPr kumimoji="1" lang="en-US" altLang="ja-JP" sz="1200" dirty="0"/>
          </a:p>
          <a:p>
            <a:pPr lvl="1"/>
            <a:r>
              <a:rPr kumimoji="1" lang="ja-JP" altLang="en-US" sz="1200" dirty="0"/>
              <a:t>中国語版（簡体字、繁体字）、韓国語版、ベトナム語版へ翻訳される</a:t>
            </a:r>
            <a:endParaRPr kumimoji="1" lang="en-US" altLang="ja-JP" sz="1200" dirty="0"/>
          </a:p>
          <a:p>
            <a:r>
              <a:rPr kumimoji="1" lang="en-US" altLang="ja-JP" sz="1400" dirty="0"/>
              <a:t>SPDX Lite</a:t>
            </a:r>
          </a:p>
          <a:p>
            <a:pPr lvl="1"/>
            <a:r>
              <a:rPr kumimoji="1" lang="en-US" altLang="ja-JP" sz="1400" dirty="0"/>
              <a:t>SPDX V2.2, 2.3</a:t>
            </a:r>
            <a:r>
              <a:rPr kumimoji="1" lang="ja-JP" altLang="en-US" sz="1400" dirty="0"/>
              <a:t>に採用</a:t>
            </a:r>
            <a:endParaRPr kumimoji="1" lang="en-US" altLang="ja-JP" sz="1400" dirty="0"/>
          </a:p>
          <a:p>
            <a:pPr lvl="1"/>
            <a:r>
              <a:rPr kumimoji="1" lang="en-US" altLang="ja-JP" sz="1400" dirty="0"/>
              <a:t>SPDX</a:t>
            </a:r>
            <a:r>
              <a:rPr kumimoji="1" lang="ja-JP" altLang="en-US" sz="1400" dirty="0"/>
              <a:t>へ提案</a:t>
            </a:r>
            <a:endParaRPr kumimoji="1" lang="en-US" altLang="ja-JP" sz="1400" dirty="0"/>
          </a:p>
          <a:p>
            <a:r>
              <a:rPr kumimoji="1" lang="ja-JP" altLang="en-US" sz="1400" dirty="0"/>
              <a:t>教育資料</a:t>
            </a:r>
            <a:endParaRPr kumimoji="1" lang="en-US" altLang="ja-JP" sz="1400" dirty="0"/>
          </a:p>
          <a:p>
            <a:pPr lvl="1"/>
            <a:r>
              <a:rPr lang="ja-JP" altLang="en-US" sz="1200" dirty="0"/>
              <a:t>サプライチェーンリスクマネージメント版</a:t>
            </a:r>
            <a:endParaRPr lang="en-US" altLang="ja-JP" sz="1200" dirty="0"/>
          </a:p>
          <a:p>
            <a:pPr lvl="1"/>
            <a:r>
              <a:rPr kumimoji="1" lang="ja-JP" altLang="en-US" sz="1200" dirty="0"/>
              <a:t>開発者向け版を作成中</a:t>
            </a:r>
            <a:endParaRPr kumimoji="1" lang="en-US" altLang="ja-JP" sz="1200" dirty="0"/>
          </a:p>
          <a:p>
            <a:r>
              <a:rPr kumimoji="1" lang="en-US" altLang="ja-JP" sz="1400" dirty="0"/>
              <a:t>OSPO Local Meetup</a:t>
            </a:r>
            <a:r>
              <a:rPr kumimoji="1" lang="ja-JP" altLang="en-US" sz="1400" dirty="0"/>
              <a:t>開催</a:t>
            </a:r>
            <a:endParaRPr kumimoji="1" lang="en-US" altLang="ja-JP" sz="1400" dirty="0"/>
          </a:p>
          <a:p>
            <a:pPr lvl="1"/>
            <a:r>
              <a:rPr kumimoji="1" lang="en-US" altLang="ja-JP" sz="1400" dirty="0" err="1"/>
              <a:t>ToDo</a:t>
            </a:r>
            <a:r>
              <a:rPr kumimoji="1" lang="ja-JP" altLang="en-US" sz="1400" dirty="0"/>
              <a:t> </a:t>
            </a:r>
            <a:r>
              <a:rPr kumimoji="1" lang="en-US" altLang="ja-JP" sz="1400" dirty="0"/>
              <a:t>Group</a:t>
            </a:r>
            <a:r>
              <a:rPr kumimoji="1" lang="ja-JP" altLang="en-US" sz="1400" dirty="0"/>
              <a:t>と共同開催</a:t>
            </a:r>
            <a:endParaRPr kumimoji="1" lang="en-US" altLang="ja-JP" sz="1400" dirty="0"/>
          </a:p>
          <a:p>
            <a:pPr marL="0" indent="0">
              <a:buNone/>
            </a:pPr>
            <a:r>
              <a:rPr kumimoji="1" lang="en-US" altLang="ja-JP" sz="1400" dirty="0"/>
              <a:t> </a:t>
            </a:r>
          </a:p>
          <a:p>
            <a:endParaRPr kumimoji="1" lang="ja-JP" altLang="en-US" sz="1400" dirty="0"/>
          </a:p>
        </p:txBody>
      </p:sp>
      <p:sp>
        <p:nvSpPr>
          <p:cNvPr id="5" name="フッター プレースホルダー 4">
            <a:extLst>
              <a:ext uri="{FF2B5EF4-FFF2-40B4-BE49-F238E27FC236}">
                <a16:creationId xmlns:a16="http://schemas.microsoft.com/office/drawing/2014/main" id="{2824D29C-3F57-F42A-B80F-5909761553B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663AADA-9891-461D-801D-B9409ED86E9B}"/>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pic>
        <p:nvPicPr>
          <p:cNvPr id="9" name="図 8" descr="テキスト, スクリーンショット が含まれている画像&#10;&#10;自動的に生成された説明">
            <a:extLst>
              <a:ext uri="{FF2B5EF4-FFF2-40B4-BE49-F238E27FC236}">
                <a16:creationId xmlns:a16="http://schemas.microsoft.com/office/drawing/2014/main" id="{6306F1FC-E6DF-30EB-26C6-20CFE19A0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9500" y="460461"/>
            <a:ext cx="2279192" cy="32232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AD5E434F-2FD3-FF52-9C11-F4FCA62C2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416" y="3753366"/>
            <a:ext cx="4016301" cy="2852982"/>
          </a:xfrm>
          <a:prstGeom prst="rect">
            <a:avLst/>
          </a:prstGeom>
          <a:ln>
            <a:solidFill>
              <a:schemeClr val="tx2"/>
            </a:solidFill>
          </a:ln>
        </p:spPr>
      </p:pic>
      <p:pic>
        <p:nvPicPr>
          <p:cNvPr id="13" name="図 12" descr="ポーズをとる男性グループ&#10;&#10;中程度の精度で自動的に生成された説明">
            <a:extLst>
              <a:ext uri="{FF2B5EF4-FFF2-40B4-BE49-F238E27FC236}">
                <a16:creationId xmlns:a16="http://schemas.microsoft.com/office/drawing/2014/main" id="{E20443A3-9A31-3CF0-62B0-A8CAFE528F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03" y="4084581"/>
            <a:ext cx="3780297" cy="1930036"/>
          </a:xfrm>
          <a:prstGeom prst="rect">
            <a:avLst/>
          </a:prstGeom>
          <a:ln>
            <a:solidFill>
              <a:schemeClr val="tx2"/>
            </a:solidFill>
          </a:ln>
        </p:spPr>
      </p:pic>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9A182113-5544-EC71-69B0-73FFC6691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483" y="1763965"/>
            <a:ext cx="4277804" cy="1604775"/>
          </a:xfrm>
          <a:prstGeom prst="rect">
            <a:avLst/>
          </a:prstGeom>
          <a:ln>
            <a:solidFill>
              <a:schemeClr val="tx2"/>
            </a:solidFill>
          </a:ln>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0FDEBE8F-4522-B6E8-9374-A4E1A8912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6482" y="88280"/>
            <a:ext cx="4277805" cy="1675685"/>
          </a:xfrm>
          <a:prstGeom prst="rect">
            <a:avLst/>
          </a:prstGeom>
          <a:ln>
            <a:solidFill>
              <a:schemeClr val="tx2"/>
            </a:solidFill>
          </a:ln>
        </p:spPr>
      </p:pic>
      <p:sp>
        <p:nvSpPr>
          <p:cNvPr id="19" name="四角形: 角を丸くする 18">
            <a:extLst>
              <a:ext uri="{FF2B5EF4-FFF2-40B4-BE49-F238E27FC236}">
                <a16:creationId xmlns:a16="http://schemas.microsoft.com/office/drawing/2014/main" id="{03B3976E-EC75-4833-21AB-E235A082256D}"/>
              </a:ext>
            </a:extLst>
          </p:cNvPr>
          <p:cNvSpPr/>
          <p:nvPr/>
        </p:nvSpPr>
        <p:spPr bwMode="gray">
          <a:xfrm>
            <a:off x="7635384" y="1239603"/>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0" name="四角形: 角を丸くする 19">
            <a:extLst>
              <a:ext uri="{FF2B5EF4-FFF2-40B4-BE49-F238E27FC236}">
                <a16:creationId xmlns:a16="http://schemas.microsoft.com/office/drawing/2014/main" id="{043D68FE-4CC3-38E1-0D63-1E17AE61C2AA}"/>
              </a:ext>
            </a:extLst>
          </p:cNvPr>
          <p:cNvSpPr/>
          <p:nvPr/>
        </p:nvSpPr>
        <p:spPr bwMode="gray">
          <a:xfrm>
            <a:off x="7545322" y="2844484"/>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1" name="四角形: 角を丸くする 20">
            <a:extLst>
              <a:ext uri="{FF2B5EF4-FFF2-40B4-BE49-F238E27FC236}">
                <a16:creationId xmlns:a16="http://schemas.microsoft.com/office/drawing/2014/main" id="{D81595C3-F7C2-A058-1C94-7A27E3474BF6}"/>
              </a:ext>
            </a:extLst>
          </p:cNvPr>
          <p:cNvSpPr/>
          <p:nvPr/>
        </p:nvSpPr>
        <p:spPr bwMode="gray">
          <a:xfrm>
            <a:off x="8368625" y="5512257"/>
            <a:ext cx="3026206" cy="419620"/>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2" name="四角形: 角を丸くする 21">
            <a:extLst>
              <a:ext uri="{FF2B5EF4-FFF2-40B4-BE49-F238E27FC236}">
                <a16:creationId xmlns:a16="http://schemas.microsoft.com/office/drawing/2014/main" id="{611C1B5B-CD4D-7B36-5DCA-79C1181EAF04}"/>
              </a:ext>
            </a:extLst>
          </p:cNvPr>
          <p:cNvSpPr/>
          <p:nvPr/>
        </p:nvSpPr>
        <p:spPr bwMode="gray">
          <a:xfrm>
            <a:off x="5889754" y="4085886"/>
            <a:ext cx="2337389" cy="283006"/>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四角形: 角を丸くする 22">
            <a:extLst>
              <a:ext uri="{FF2B5EF4-FFF2-40B4-BE49-F238E27FC236}">
                <a16:creationId xmlns:a16="http://schemas.microsoft.com/office/drawing/2014/main" id="{0E851019-506F-3881-F9B6-31CA4D32228F}"/>
              </a:ext>
            </a:extLst>
          </p:cNvPr>
          <p:cNvSpPr/>
          <p:nvPr/>
        </p:nvSpPr>
        <p:spPr bwMode="gray">
          <a:xfrm>
            <a:off x="9979624" y="1618437"/>
            <a:ext cx="1842821" cy="429291"/>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Tree>
    <p:extLst>
      <p:ext uri="{BB962C8B-B14F-4D97-AF65-F5344CB8AC3E}">
        <p14:creationId xmlns:p14="http://schemas.microsoft.com/office/powerpoint/2010/main" val="4289291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CD65-7D43-1B92-A325-435E99A808D6}"/>
              </a:ext>
            </a:extLst>
          </p:cNvPr>
          <p:cNvSpPr>
            <a:spLocks noGrp="1"/>
          </p:cNvSpPr>
          <p:nvPr>
            <p:ph type="title"/>
          </p:nvPr>
        </p:nvSpPr>
        <p:spPr/>
        <p:txBody>
          <a:bodyPr/>
          <a:lstStyle/>
          <a:p>
            <a:r>
              <a:rPr kumimoji="1" lang="en-US" altLang="ja-JP" dirty="0"/>
              <a:t>OpenChain</a:t>
            </a:r>
            <a:r>
              <a:rPr kumimoji="1" lang="ja-JP" altLang="en-US" dirty="0"/>
              <a:t>業界調査</a:t>
            </a:r>
          </a:p>
        </p:txBody>
      </p:sp>
      <p:sp>
        <p:nvSpPr>
          <p:cNvPr id="3" name="テキスト プレースホルダー 2">
            <a:extLst>
              <a:ext uri="{FF2B5EF4-FFF2-40B4-BE49-F238E27FC236}">
                <a16:creationId xmlns:a16="http://schemas.microsoft.com/office/drawing/2014/main" id="{5F549A60-B295-073C-6E3F-4D91A13F8D43}"/>
              </a:ext>
            </a:extLst>
          </p:cNvPr>
          <p:cNvSpPr>
            <a:spLocks noGrp="1"/>
          </p:cNvSpPr>
          <p:nvPr>
            <p:ph type="body" sz="quarter" idx="12"/>
          </p:nvPr>
        </p:nvSpPr>
        <p:spPr>
          <a:xfrm>
            <a:off x="890272" y="1422401"/>
            <a:ext cx="10814048" cy="4871236"/>
          </a:xfrm>
        </p:spPr>
        <p:txBody>
          <a:bodyPr/>
          <a:lstStyle/>
          <a:p>
            <a:r>
              <a:rPr lang="en-US" altLang="ja-JP" sz="2400" dirty="0"/>
              <a:t>2022</a:t>
            </a:r>
            <a:r>
              <a:rPr lang="ja-JP" altLang="en-US" sz="2400" dirty="0"/>
              <a:t>年に続いて</a:t>
            </a:r>
            <a:r>
              <a:rPr kumimoji="1" lang="en-US" altLang="ja-JP" sz="2400" dirty="0"/>
              <a:t>2023</a:t>
            </a:r>
            <a:r>
              <a:rPr kumimoji="1" lang="ja-JP" altLang="en-US" sz="2400" dirty="0"/>
              <a:t>年も</a:t>
            </a:r>
            <a:r>
              <a:rPr kumimoji="1" lang="en-US" altLang="ja-JP" sz="2400" dirty="0"/>
              <a:t>OpenChain</a:t>
            </a:r>
            <a:r>
              <a:rPr kumimoji="1" lang="ja-JP" altLang="en-US" sz="2400" dirty="0"/>
              <a:t>業界調査を実施しました。</a:t>
            </a:r>
            <a:endParaRPr kumimoji="1" lang="en-US" altLang="ja-JP" sz="2400" dirty="0"/>
          </a:p>
          <a:p>
            <a:pPr lvl="1"/>
            <a:r>
              <a:rPr kumimoji="1" lang="ja-JP" altLang="en-US" sz="2000" dirty="0"/>
              <a:t>主な調査項目</a:t>
            </a:r>
            <a:endParaRPr kumimoji="1" lang="en-US" altLang="ja-JP" sz="2000" dirty="0"/>
          </a:p>
          <a:p>
            <a:pPr lvl="2"/>
            <a:r>
              <a:rPr kumimoji="1" lang="en-US" altLang="ja-JP" sz="1800" dirty="0"/>
              <a:t>OSS</a:t>
            </a:r>
            <a:r>
              <a:rPr kumimoji="1" lang="ja-JP" altLang="en-US" sz="1800" dirty="0"/>
              <a:t>利用状況、</a:t>
            </a:r>
            <a:r>
              <a:rPr kumimoji="1" lang="en-US" altLang="ja-JP" sz="1800" dirty="0"/>
              <a:t>OSPO</a:t>
            </a:r>
            <a:r>
              <a:rPr lang="ja-JP" altLang="en-US" sz="1800" dirty="0"/>
              <a:t>の</a:t>
            </a:r>
            <a:r>
              <a:rPr kumimoji="1" lang="ja-JP" altLang="en-US" sz="1800" dirty="0"/>
              <a:t>状況</a:t>
            </a:r>
            <a:r>
              <a:rPr lang="ja-JP" altLang="en-US" sz="1800" dirty="0"/>
              <a:t>、</a:t>
            </a:r>
            <a:r>
              <a:rPr lang="en-US" altLang="ja-JP" sz="1800" dirty="0"/>
              <a:t>OpenChain</a:t>
            </a:r>
            <a:r>
              <a:rPr lang="ja-JP" altLang="en-US" sz="1800" dirty="0"/>
              <a:t>仕様・</a:t>
            </a:r>
            <a:r>
              <a:rPr lang="en-US" altLang="ja-JP" sz="1800" dirty="0"/>
              <a:t>SPDX</a:t>
            </a:r>
            <a:r>
              <a:rPr lang="ja-JP" altLang="en-US" sz="1800" dirty="0"/>
              <a:t>仕様の浸透度</a:t>
            </a:r>
            <a:endParaRPr kumimoji="1" lang="en-US" altLang="ja-JP" sz="1800" dirty="0"/>
          </a:p>
          <a:p>
            <a:r>
              <a:rPr kumimoji="1" lang="en-US" altLang="ja-JP" sz="2400" dirty="0"/>
              <a:t>37</a:t>
            </a:r>
            <a:r>
              <a:rPr kumimoji="1" lang="ja-JP" altLang="en-US" sz="2400" dirty="0"/>
              <a:t>件の回答を得られました。多数のご協力をありがとうございました。</a:t>
            </a:r>
            <a:endParaRPr kumimoji="1" lang="en-US" altLang="ja-JP" sz="2400" dirty="0"/>
          </a:p>
          <a:p>
            <a:r>
              <a:rPr kumimoji="1" lang="ja-JP" altLang="en-US" sz="2400" dirty="0"/>
              <a:t>集計データは</a:t>
            </a:r>
            <a:r>
              <a:rPr kumimoji="1" lang="en-US" altLang="ja-JP" sz="2400" dirty="0"/>
              <a:t>GitHub</a:t>
            </a:r>
            <a:r>
              <a:rPr kumimoji="1" lang="ja-JP" altLang="en-US" sz="2400" dirty="0"/>
              <a:t>で公開しています。</a:t>
            </a:r>
            <a:endParaRPr kumimoji="1" lang="en-US" altLang="ja-JP" sz="2400" dirty="0"/>
          </a:p>
          <a:p>
            <a:pPr lvl="1"/>
            <a:r>
              <a:rPr kumimoji="1" lang="en-US" altLang="ja-JP" sz="2000" dirty="0">
                <a:hlinkClick r:id="rId2"/>
              </a:rPr>
              <a:t>https://github.com/OpenChain-Project/OpenChain-JWG/tree/master/CaseStudy/OpenChain_Industry_Survey/2023</a:t>
            </a:r>
            <a:endParaRPr kumimoji="1" lang="en-US" altLang="ja-JP" sz="2000" dirty="0"/>
          </a:p>
          <a:p>
            <a:endParaRPr kumimoji="1" lang="ja-JP" altLang="en-US" sz="2400" dirty="0"/>
          </a:p>
        </p:txBody>
      </p:sp>
      <p:sp>
        <p:nvSpPr>
          <p:cNvPr id="5" name="フッター プレースホルダー 4">
            <a:extLst>
              <a:ext uri="{FF2B5EF4-FFF2-40B4-BE49-F238E27FC236}">
                <a16:creationId xmlns:a16="http://schemas.microsoft.com/office/drawing/2014/main" id="{F9667E6A-E7E8-CC3C-5C74-DDECCD5EEAA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A0A38D48-474E-FE32-27B8-409CFD55C830}"/>
              </a:ext>
            </a:extLst>
          </p:cNvPr>
          <p:cNvSpPr>
            <a:spLocks noGrp="1"/>
          </p:cNvSpPr>
          <p:nvPr>
            <p:ph type="sldNum" sz="quarter" idx="4"/>
          </p:nvPr>
        </p:nvSpPr>
        <p:spPr/>
        <p:txBody>
          <a:bodyPr/>
          <a:lstStyle/>
          <a:p>
            <a:fld id="{9E677C9D-2908-4B51-B245-D0108F3FAF17}" type="slidenum">
              <a:rPr lang="ja-JP" altLang="en-US" smtClean="0"/>
              <a:pPr/>
              <a:t>28</a:t>
            </a:fld>
            <a:endParaRPr lang="ja-JP" altLang="en-US" dirty="0"/>
          </a:p>
        </p:txBody>
      </p:sp>
      <p:pic>
        <p:nvPicPr>
          <p:cNvPr id="1026" name="Picture 2" descr="OpenChain Industry Survey 2023 - OpenChain">
            <a:extLst>
              <a:ext uri="{FF2B5EF4-FFF2-40B4-BE49-F238E27FC236}">
                <a16:creationId xmlns:a16="http://schemas.microsoft.com/office/drawing/2014/main" id="{EF3AEEBD-CE62-FF54-B3BB-5A044A953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585" y="317501"/>
            <a:ext cx="41338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descr="グラフ, 円グラフ&#10;&#10;自動的に生成された説明">
            <a:extLst>
              <a:ext uri="{FF2B5EF4-FFF2-40B4-BE49-F238E27FC236}">
                <a16:creationId xmlns:a16="http://schemas.microsoft.com/office/drawing/2014/main" id="{85336341-EABE-65F1-03BA-EA2B29EB0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8545" y="4204973"/>
            <a:ext cx="3921929" cy="2210486"/>
          </a:xfrm>
          <a:prstGeom prst="rect">
            <a:avLst/>
          </a:prstGeom>
        </p:spPr>
      </p:pic>
    </p:spTree>
    <p:extLst>
      <p:ext uri="{BB962C8B-B14F-4D97-AF65-F5344CB8AC3E}">
        <p14:creationId xmlns:p14="http://schemas.microsoft.com/office/powerpoint/2010/main" val="181637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99294"/>
            <a:ext cx="10320000" cy="394195"/>
          </a:xfrm>
        </p:spPr>
        <p:txBody>
          <a:bodyPr/>
          <a:lstStyle/>
          <a:p>
            <a:pPr marL="0" indent="0">
              <a:buNone/>
            </a:pPr>
            <a:r>
              <a:rPr kumimoji="1" lang="ja-JP" altLang="en-US" sz="2400" b="1" dirty="0">
                <a:latin typeface="+mn-lt"/>
                <a:ea typeface="+mj-ea"/>
              </a:rPr>
              <a:t>およそ</a:t>
            </a:r>
            <a:r>
              <a:rPr kumimoji="1" lang="en-US" altLang="ja-JP" sz="2400" b="1" dirty="0">
                <a:latin typeface="+mn-lt"/>
                <a:ea typeface="+mj-ea"/>
              </a:rPr>
              <a:t>2</a:t>
            </a:r>
            <a:r>
              <a:rPr kumimoji="1" lang="ja-JP" altLang="en-US" sz="2400" b="1" dirty="0">
                <a:latin typeface="+mn-lt"/>
                <a:ea typeface="+mj-ea"/>
              </a:rPr>
              <a:t>～</a:t>
            </a:r>
            <a:r>
              <a:rPr kumimoji="1" lang="en-US" altLang="ja-JP" sz="2400" b="1" dirty="0">
                <a:latin typeface="+mn-lt"/>
                <a:ea typeface="+mj-ea"/>
              </a:rPr>
              <a:t>3</a:t>
            </a:r>
            <a:r>
              <a:rPr kumimoji="1" lang="ja-JP" altLang="en-US" sz="2400" b="1" dirty="0">
                <a:latin typeface="+mn-lt"/>
                <a:ea typeface="+mj-ea"/>
              </a:rPr>
              <a:t>ヶ月間隔で開催し、コミュニケーションを活性化</a:t>
            </a:r>
          </a:p>
          <a:p>
            <a:pPr marL="0" indent="0">
              <a:buNone/>
            </a:pPr>
            <a:endParaRPr kumimoji="1" lang="en-US" altLang="ja-JP" sz="2400" b="1" dirty="0">
              <a:latin typeface="+mj-lt"/>
              <a:ea typeface="+mn-ea"/>
            </a:endParaRPr>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507998" y="1509175"/>
            <a:ext cx="5580952" cy="2742857"/>
          </a:xfrm>
          <a:prstGeom prst="rect">
            <a:avLst/>
          </a:prstGeom>
        </p:spPr>
      </p:pic>
      <p:sp>
        <p:nvSpPr>
          <p:cNvPr id="3" name="フッター プレースホルダー 2">
            <a:extLst>
              <a:ext uri="{FF2B5EF4-FFF2-40B4-BE49-F238E27FC236}">
                <a16:creationId xmlns:a16="http://schemas.microsoft.com/office/drawing/2014/main" id="{3B54B8C1-2CBE-4C15-B5E4-B205FBBCC645}"/>
              </a:ext>
            </a:extLst>
          </p:cNvPr>
          <p:cNvSpPr>
            <a:spLocks noGrp="1"/>
          </p:cNvSpPr>
          <p:nvPr>
            <p:ph type="ftr" sz="quarter" idx="3"/>
          </p:nvPr>
        </p:nvSpPr>
        <p:spPr>
          <a:xfrm>
            <a:off x="1399433" y="6406815"/>
            <a:ext cx="2874389" cy="139700"/>
          </a:xfrm>
        </p:spPr>
        <p:txBody>
          <a:bodyPr/>
          <a:lstStyle/>
          <a:p>
            <a:pPr algn="l"/>
            <a:r>
              <a:rPr lang="en-US" altLang="ja-JP" dirty="0"/>
              <a:t>OpenChain Japan Work Group</a:t>
            </a:r>
            <a:endParaRPr lang="ja-JP" altLang="en-US" dirty="0"/>
          </a:p>
        </p:txBody>
      </p:sp>
      <p:sp>
        <p:nvSpPr>
          <p:cNvPr id="5" name="テキスト ボックス 4">
            <a:extLst>
              <a:ext uri="{FF2B5EF4-FFF2-40B4-BE49-F238E27FC236}">
                <a16:creationId xmlns:a16="http://schemas.microsoft.com/office/drawing/2014/main" id="{8CD32AEC-4536-4AAE-D09C-2CD029C468A2}"/>
              </a:ext>
            </a:extLst>
          </p:cNvPr>
          <p:cNvSpPr txBox="1"/>
          <p:nvPr/>
        </p:nvSpPr>
        <p:spPr>
          <a:xfrm>
            <a:off x="2009869" y="5812676"/>
            <a:ext cx="9830989" cy="539867"/>
          </a:xfrm>
          <a:prstGeom prst="rect">
            <a:avLst/>
          </a:prstGeom>
          <a:noFill/>
          <a:ln>
            <a:solidFill>
              <a:srgbClr val="00849D"/>
            </a:solidFill>
          </a:ln>
        </p:spPr>
        <p:txBody>
          <a:bodyPr wrap="square" numCol="2" rtlCol="0">
            <a:normAutofit lnSpcReduction="10000"/>
          </a:bodyPr>
          <a:lstStyle/>
          <a:p>
            <a:pPr marL="180975" indent="-180975">
              <a:buFont typeface="Arial" panose="020B0604020202020204" pitchFamily="34" charset="0"/>
              <a:buChar char="•"/>
            </a:pPr>
            <a:r>
              <a:rPr kumimoji="1" lang="ja-JP" altLang="en-US" sz="1600" dirty="0">
                <a:solidFill>
                  <a:srgbClr val="0070C0"/>
                </a:solidFill>
              </a:rPr>
              <a:t>コロナ禍以降、全体会合はオンラインに</a:t>
            </a:r>
            <a:endParaRPr kumimoji="1" lang="en-US" altLang="ja-JP" sz="1600" dirty="0">
              <a:solidFill>
                <a:srgbClr val="0070C0"/>
              </a:solidFill>
            </a:endParaRPr>
          </a:p>
          <a:p>
            <a:pPr marL="180975" indent="-180975">
              <a:buFont typeface="Arial" panose="020B0604020202020204" pitchFamily="34" charset="0"/>
              <a:buChar char="•"/>
            </a:pPr>
            <a:r>
              <a:rPr lang="ja-JP" altLang="en-US" sz="1600" dirty="0">
                <a:solidFill>
                  <a:srgbClr val="0070C0"/>
                </a:solidFill>
              </a:rPr>
              <a:t>オンラインでも </a:t>
            </a:r>
            <a:r>
              <a:rPr lang="en-US" altLang="ja-JP" sz="1600" dirty="0">
                <a:solidFill>
                  <a:srgbClr val="0070C0"/>
                </a:solidFill>
              </a:rPr>
              <a:t>sg</a:t>
            </a:r>
            <a:r>
              <a:rPr lang="ja-JP" altLang="en-US" sz="1600" dirty="0">
                <a:solidFill>
                  <a:srgbClr val="0070C0"/>
                </a:solidFill>
              </a:rPr>
              <a:t>活動をベースに活発に活動</a:t>
            </a:r>
            <a:endParaRPr lang="en-US" altLang="ja-JP" sz="1600" dirty="0">
              <a:solidFill>
                <a:srgbClr val="0070C0"/>
              </a:solidFill>
            </a:endParaRPr>
          </a:p>
          <a:p>
            <a:pPr marL="180975" indent="-180975">
              <a:buFont typeface="Arial" panose="020B0604020202020204" pitchFamily="34" charset="0"/>
              <a:buChar char="•"/>
            </a:pPr>
            <a:r>
              <a:rPr lang="ja-JP" altLang="en-US" sz="1600" dirty="0">
                <a:solidFill>
                  <a:srgbClr val="0070C0"/>
                </a:solidFill>
              </a:rPr>
              <a:t>第</a:t>
            </a:r>
            <a:r>
              <a:rPr lang="en-US" altLang="ja-JP" sz="1600" dirty="0">
                <a:solidFill>
                  <a:srgbClr val="0070C0"/>
                </a:solidFill>
              </a:rPr>
              <a:t>26</a:t>
            </a:r>
            <a:r>
              <a:rPr lang="ja-JP" altLang="en-US" sz="1600" dirty="0">
                <a:solidFill>
                  <a:srgbClr val="0070C0"/>
                </a:solidFill>
              </a:rPr>
              <a:t>回より</a:t>
            </a:r>
            <a:r>
              <a:rPr kumimoji="1" lang="ja-JP" altLang="en-US" sz="1600" dirty="0">
                <a:solidFill>
                  <a:srgbClr val="0070C0"/>
                </a:solidFill>
              </a:rPr>
              <a:t>リアル・オンライン会合を開始</a:t>
            </a:r>
            <a:endParaRPr kumimoji="1" lang="en-US" altLang="ja-JP" sz="1600" dirty="0">
              <a:solidFill>
                <a:srgbClr val="0070C0"/>
              </a:solidFill>
            </a:endParaRPr>
          </a:p>
          <a:p>
            <a:pPr marL="180975" indent="-180975">
              <a:buFont typeface="Arial" panose="020B0604020202020204" pitchFamily="34" charset="0"/>
              <a:buChar char="•"/>
            </a:pPr>
            <a:r>
              <a:rPr kumimoji="1" lang="ja-JP" altLang="en-US" sz="1600" dirty="0">
                <a:solidFill>
                  <a:srgbClr val="0070C0"/>
                </a:solidFill>
              </a:rPr>
              <a:t>リアルでの活動活性化</a:t>
            </a:r>
          </a:p>
        </p:txBody>
      </p:sp>
      <p:sp>
        <p:nvSpPr>
          <p:cNvPr id="8" name="スライド番号プレースホルダー 7">
            <a:extLst>
              <a:ext uri="{FF2B5EF4-FFF2-40B4-BE49-F238E27FC236}">
                <a16:creationId xmlns:a16="http://schemas.microsoft.com/office/drawing/2014/main" id="{90BE26EF-E9F2-0219-ECB6-79ABF27C47D6}"/>
              </a:ext>
            </a:extLst>
          </p:cNvPr>
          <p:cNvSpPr>
            <a:spLocks noGrp="1"/>
          </p:cNvSpPr>
          <p:nvPr>
            <p:ph type="sldNum" sz="quarter" idx="4"/>
          </p:nvPr>
        </p:nvSpPr>
        <p:spPr/>
        <p:txBody>
          <a:bodyPr/>
          <a:lstStyle/>
          <a:p>
            <a:fld id="{9E677C9D-2908-4B51-B245-D0108F3FAF17}" type="slidenum">
              <a:rPr lang="ja-JP" altLang="en-US" smtClean="0"/>
              <a:pPr/>
              <a:t>29</a:t>
            </a:fld>
            <a:endParaRPr lang="ja-JP" altLang="en-US" dirty="0"/>
          </a:p>
        </p:txBody>
      </p:sp>
      <p:sp>
        <p:nvSpPr>
          <p:cNvPr id="11" name="正方形/長方形 10">
            <a:extLst>
              <a:ext uri="{FF2B5EF4-FFF2-40B4-BE49-F238E27FC236}">
                <a16:creationId xmlns:a16="http://schemas.microsoft.com/office/drawing/2014/main" id="{D84D1A3A-279B-42EA-B3BB-E1337114F0D8}"/>
              </a:ext>
            </a:extLst>
          </p:cNvPr>
          <p:cNvSpPr/>
          <p:nvPr/>
        </p:nvSpPr>
        <p:spPr>
          <a:xfrm>
            <a:off x="889200" y="1552656"/>
            <a:ext cx="8409274" cy="4216539"/>
          </a:xfrm>
          <a:prstGeom prst="rect">
            <a:avLst/>
          </a:prstGeom>
          <a:noFill/>
        </p:spPr>
        <p:txBody>
          <a:bodyPr wrap="square">
            <a:spAutoFit/>
          </a:bodyPr>
          <a:lstStyle/>
          <a:p>
            <a:r>
              <a:rPr lang="ja-JP" altLang="en-US" sz="1400" dirty="0"/>
              <a:t>第</a:t>
            </a:r>
            <a:r>
              <a:rPr lang="en-US" altLang="ja-JP" sz="1400" dirty="0"/>
              <a:t>01</a:t>
            </a:r>
            <a:r>
              <a:rPr lang="ja-JP" altLang="en-US" sz="1400" dirty="0"/>
              <a:t>回 会合 </a:t>
            </a:r>
            <a:r>
              <a:rPr lang="en-US" altLang="ja-JP" sz="1400" dirty="0"/>
              <a:t>2017/12/27 @</a:t>
            </a:r>
            <a:r>
              <a:rPr lang="ja-JP" altLang="en-US" sz="1400" dirty="0"/>
              <a:t>ソニー本社 クリエイティブラウンジ</a:t>
            </a:r>
          </a:p>
          <a:p>
            <a:r>
              <a:rPr lang="ja-JP" altLang="en-US" sz="1400" dirty="0"/>
              <a:t>第</a:t>
            </a:r>
            <a:r>
              <a:rPr lang="en-US" altLang="ja-JP" sz="1400" dirty="0"/>
              <a:t>02</a:t>
            </a:r>
            <a:r>
              <a:rPr lang="ja-JP" altLang="en-US" sz="1400" dirty="0"/>
              <a:t>回 会合 </a:t>
            </a:r>
            <a:r>
              <a:rPr lang="en-US" altLang="ja-JP" sz="1400" dirty="0"/>
              <a:t>2018/02/22 @</a:t>
            </a:r>
            <a:r>
              <a:rPr lang="ja-JP" altLang="en-US" sz="1400" dirty="0"/>
              <a:t>日立 </a:t>
            </a:r>
            <a:r>
              <a:rPr lang="en-US" altLang="ja-JP" sz="1400" dirty="0"/>
              <a:t>(</a:t>
            </a:r>
            <a:r>
              <a:rPr lang="ja-JP" altLang="en-US" sz="1400" dirty="0"/>
              <a:t>品川オフィス</a:t>
            </a:r>
            <a:r>
              <a:rPr lang="en-US" altLang="ja-JP" sz="1400" dirty="0"/>
              <a:t>) </a:t>
            </a:r>
          </a:p>
          <a:p>
            <a:r>
              <a:rPr lang="ja-JP" altLang="en-US" sz="1400" dirty="0"/>
              <a:t>第</a:t>
            </a:r>
            <a:r>
              <a:rPr lang="en-US" altLang="ja-JP" sz="1400" dirty="0"/>
              <a:t>03</a:t>
            </a:r>
            <a:r>
              <a:rPr lang="ja-JP" altLang="en-US" sz="1400" dirty="0"/>
              <a:t>回 会合 </a:t>
            </a:r>
            <a:r>
              <a:rPr lang="en-US" altLang="ja-JP" sz="1400" dirty="0"/>
              <a:t>2018/04/19 @Panasonic (Wonder Lab Osaka)</a:t>
            </a:r>
          </a:p>
          <a:p>
            <a:r>
              <a:rPr lang="ja-JP" altLang="en-US" sz="1400" dirty="0"/>
              <a:t>第</a:t>
            </a:r>
            <a:r>
              <a:rPr lang="en-US" altLang="ja-JP" sz="1400" dirty="0"/>
              <a:t>04</a:t>
            </a:r>
            <a:r>
              <a:rPr lang="ja-JP" altLang="en-US" sz="1400" dirty="0"/>
              <a:t>回 会合 </a:t>
            </a:r>
            <a:r>
              <a:rPr lang="en-US" altLang="ja-JP" sz="1400" dirty="0"/>
              <a:t>2018/06/13 @</a:t>
            </a:r>
            <a:r>
              <a:rPr lang="ja-JP" altLang="en-US" sz="1400" dirty="0"/>
              <a:t>トヨタ自動車名古屋オフィス</a:t>
            </a:r>
          </a:p>
          <a:p>
            <a:r>
              <a:rPr lang="ja-JP" altLang="en-US" sz="1400" dirty="0"/>
              <a:t>第</a:t>
            </a:r>
            <a:r>
              <a:rPr lang="en-US" altLang="ja-JP" sz="1400" dirty="0"/>
              <a:t>05</a:t>
            </a:r>
            <a:r>
              <a:rPr lang="ja-JP" altLang="en-US" sz="1400" dirty="0"/>
              <a:t>回 会合 </a:t>
            </a:r>
            <a:r>
              <a:rPr lang="en-US" altLang="ja-JP" sz="1400" dirty="0"/>
              <a:t>2018/08/31 @</a:t>
            </a:r>
            <a:r>
              <a:rPr lang="ja-JP" altLang="en-US" sz="1400" dirty="0"/>
              <a:t>富士通川崎工場</a:t>
            </a:r>
          </a:p>
          <a:p>
            <a:r>
              <a:rPr lang="ja-JP" altLang="en-US" sz="1400" dirty="0"/>
              <a:t>第</a:t>
            </a:r>
            <a:r>
              <a:rPr lang="en-US" altLang="ja-JP" sz="1400" dirty="0"/>
              <a:t>06</a:t>
            </a:r>
            <a:r>
              <a:rPr lang="ja-JP" altLang="en-US" sz="1400" dirty="0"/>
              <a:t>回 会合 </a:t>
            </a:r>
            <a:r>
              <a:rPr lang="en-US" altLang="ja-JP" sz="1400" dirty="0"/>
              <a:t>2018/10/31 @</a:t>
            </a:r>
            <a:r>
              <a:rPr lang="ja-JP" altLang="en-US" sz="1400" dirty="0"/>
              <a:t>東芝 </a:t>
            </a:r>
            <a:r>
              <a:rPr lang="en-US" altLang="ja-JP" sz="1400" dirty="0"/>
              <a:t>(</a:t>
            </a:r>
            <a:r>
              <a:rPr lang="ja-JP" altLang="en-US" sz="1400" dirty="0"/>
              <a:t>ラゾーナ川崎東芝ビル</a:t>
            </a:r>
            <a:r>
              <a:rPr lang="en-US" altLang="ja-JP" sz="1400" dirty="0"/>
              <a:t>)</a:t>
            </a:r>
          </a:p>
          <a:p>
            <a:r>
              <a:rPr lang="ja-JP" altLang="en-US" sz="1400" dirty="0"/>
              <a:t>第</a:t>
            </a:r>
            <a:r>
              <a:rPr lang="en-US" altLang="ja-JP" sz="1400" dirty="0"/>
              <a:t>07</a:t>
            </a:r>
            <a:r>
              <a:rPr lang="ja-JP" altLang="en-US" sz="1400" dirty="0"/>
              <a:t>回 会合 </a:t>
            </a:r>
            <a:r>
              <a:rPr lang="en-US" altLang="ja-JP" sz="1400" dirty="0"/>
              <a:t>2018/12/05 @</a:t>
            </a:r>
            <a:r>
              <a:rPr lang="ja-JP" altLang="en-US" sz="1400" dirty="0"/>
              <a:t>テュフズードジャパン</a:t>
            </a:r>
          </a:p>
          <a:p>
            <a:r>
              <a:rPr lang="ja-JP" altLang="en-US" sz="1400" dirty="0"/>
              <a:t>第</a:t>
            </a:r>
            <a:r>
              <a:rPr lang="en-US" altLang="ja-JP" sz="1400" dirty="0"/>
              <a:t>08</a:t>
            </a:r>
            <a:r>
              <a:rPr lang="ja-JP" altLang="en-US" sz="1400" dirty="0"/>
              <a:t>回 会合 </a:t>
            </a:r>
            <a:r>
              <a:rPr lang="en-US" altLang="ja-JP" sz="1400" dirty="0"/>
              <a:t>2019/02/28 @</a:t>
            </a:r>
            <a:r>
              <a:rPr lang="ja-JP" altLang="en-US" sz="1400" dirty="0"/>
              <a:t>三菱電機 本社</a:t>
            </a:r>
          </a:p>
          <a:p>
            <a:r>
              <a:rPr lang="ja-JP" altLang="en-US" sz="1400" dirty="0"/>
              <a:t>第</a:t>
            </a:r>
            <a:r>
              <a:rPr lang="en-US" altLang="ja-JP" sz="1400" dirty="0"/>
              <a:t>09</a:t>
            </a:r>
            <a:r>
              <a:rPr lang="ja-JP" altLang="en-US" sz="1400" dirty="0"/>
              <a:t>回 会合 </a:t>
            </a:r>
            <a:r>
              <a:rPr lang="en-US" altLang="ja-JP" sz="1400" dirty="0"/>
              <a:t>2019/04/18 @</a:t>
            </a:r>
            <a:r>
              <a:rPr lang="ja-JP" altLang="en-US" sz="1400" dirty="0"/>
              <a:t>デンソーテン</a:t>
            </a:r>
          </a:p>
          <a:p>
            <a:r>
              <a:rPr lang="ja-JP" altLang="en-US" sz="1400" dirty="0"/>
              <a:t>第</a:t>
            </a:r>
            <a:r>
              <a:rPr lang="en-US" altLang="ja-JP" sz="1400" dirty="0"/>
              <a:t>10</a:t>
            </a:r>
            <a:r>
              <a:rPr lang="ja-JP" altLang="en-US" sz="1400" dirty="0"/>
              <a:t>回 会合 </a:t>
            </a:r>
            <a:r>
              <a:rPr lang="en-US" altLang="ja-JP" sz="1400" dirty="0"/>
              <a:t>2019/07/16 @</a:t>
            </a:r>
            <a:r>
              <a:rPr lang="ja-JP" altLang="en-US" sz="1400" dirty="0"/>
              <a:t>富士通 </a:t>
            </a:r>
            <a:r>
              <a:rPr lang="en-US" altLang="ja-JP" sz="1400" dirty="0"/>
              <a:t>(</a:t>
            </a:r>
            <a:r>
              <a:rPr lang="ja-JP" altLang="en-US" sz="1400" dirty="0"/>
              <a:t>蒲田ソリューションスクエア</a:t>
            </a:r>
            <a:r>
              <a:rPr lang="en-US" altLang="ja-JP" sz="1400" dirty="0"/>
              <a:t>)</a:t>
            </a:r>
          </a:p>
          <a:p>
            <a:r>
              <a:rPr lang="ja-JP" altLang="en-US" sz="1400" dirty="0"/>
              <a:t>第</a:t>
            </a:r>
            <a:r>
              <a:rPr lang="en-US" altLang="ja-JP" sz="1400" dirty="0"/>
              <a:t>11</a:t>
            </a:r>
            <a:r>
              <a:rPr lang="ja-JP" altLang="en-US" sz="1400" dirty="0"/>
              <a:t>回 会合 </a:t>
            </a:r>
            <a:r>
              <a:rPr lang="en-US" altLang="ja-JP" sz="1400" dirty="0"/>
              <a:t>2019/09/19 @</a:t>
            </a:r>
            <a:r>
              <a:rPr lang="ja-JP" altLang="en-US" sz="1400" dirty="0"/>
              <a:t>オリンパス </a:t>
            </a:r>
            <a:r>
              <a:rPr lang="en-US" altLang="ja-JP" sz="1400" dirty="0"/>
              <a:t>(</a:t>
            </a:r>
            <a:r>
              <a:rPr lang="ja-JP" altLang="en-US" sz="1400" dirty="0"/>
              <a:t>技術開発センター宇津木</a:t>
            </a:r>
            <a:r>
              <a:rPr lang="en-US" altLang="ja-JP" sz="1400" dirty="0"/>
              <a:t>)</a:t>
            </a:r>
          </a:p>
          <a:p>
            <a:r>
              <a:rPr lang="ja-JP" altLang="en-US" sz="1400" dirty="0"/>
              <a:t>第</a:t>
            </a:r>
            <a:r>
              <a:rPr lang="en-US" altLang="ja-JP" sz="1400" dirty="0"/>
              <a:t>12</a:t>
            </a:r>
            <a:r>
              <a:rPr lang="ja-JP" altLang="en-US" sz="1400" dirty="0"/>
              <a:t>回 会合 </a:t>
            </a:r>
            <a:r>
              <a:rPr lang="en-US" altLang="ja-JP" sz="1400" dirty="0"/>
              <a:t>2019/12/19 @NEC (NEC </a:t>
            </a:r>
            <a:r>
              <a:rPr lang="ja-JP" altLang="en-US" sz="1400" dirty="0"/>
              <a:t>本社ビル</a:t>
            </a:r>
            <a:r>
              <a:rPr lang="en-US" altLang="ja-JP" sz="1400" dirty="0"/>
              <a:t>)</a:t>
            </a:r>
          </a:p>
          <a:p>
            <a:r>
              <a:rPr lang="ja-JP" altLang="en-US" sz="1400" dirty="0"/>
              <a:t>第</a:t>
            </a:r>
            <a:r>
              <a:rPr lang="en-US" altLang="ja-JP" sz="1400" dirty="0"/>
              <a:t>13</a:t>
            </a:r>
            <a:r>
              <a:rPr lang="ja-JP" altLang="en-US" sz="1400" dirty="0"/>
              <a:t>回 会合 </a:t>
            </a:r>
            <a:r>
              <a:rPr lang="en-US" altLang="ja-JP" sz="1400" dirty="0"/>
              <a:t>2020/02/18 @</a:t>
            </a:r>
            <a:r>
              <a:rPr lang="ja-JP" altLang="en-US" sz="1400" dirty="0"/>
              <a:t>ディー・エヌ・エー </a:t>
            </a:r>
            <a:r>
              <a:rPr lang="en-US" altLang="ja-JP" sz="1400" dirty="0"/>
              <a:t>(</a:t>
            </a:r>
            <a:r>
              <a:rPr lang="ja-JP" altLang="en-US" sz="1400" dirty="0"/>
              <a:t>渋谷ヒカリエ</a:t>
            </a:r>
            <a:r>
              <a:rPr lang="en-US" altLang="ja-JP" sz="1400" dirty="0"/>
              <a:t>)</a:t>
            </a:r>
            <a:r>
              <a:rPr lang="ja-JP" altLang="en-US" sz="1400" dirty="0"/>
              <a:t>［開催中止］</a:t>
            </a:r>
            <a:endParaRPr lang="en-US" altLang="ja-JP" sz="1400" dirty="0"/>
          </a:p>
          <a:p>
            <a:r>
              <a:rPr lang="ja-JP" altLang="en-US" sz="1400" dirty="0"/>
              <a:t>第</a:t>
            </a:r>
            <a:r>
              <a:rPr lang="en-US" altLang="ja-JP" sz="1400" dirty="0"/>
              <a:t>14</a:t>
            </a:r>
            <a:r>
              <a:rPr lang="ja-JP" altLang="en-US" sz="1400" dirty="0"/>
              <a:t>回 </a:t>
            </a:r>
            <a:r>
              <a:rPr lang="en-US" altLang="ja-JP" sz="1400" dirty="0"/>
              <a:t>~ </a:t>
            </a:r>
            <a:r>
              <a:rPr lang="ja-JP" altLang="en-US" sz="1400" dirty="0"/>
              <a:t>第</a:t>
            </a:r>
            <a:r>
              <a:rPr lang="en-US" altLang="ja-JP" sz="1400" dirty="0"/>
              <a:t>25</a:t>
            </a:r>
            <a:r>
              <a:rPr lang="ja-JP" altLang="en-US" sz="1400" dirty="0"/>
              <a:t>回</a:t>
            </a:r>
            <a:r>
              <a:rPr lang="en-US" altLang="ja-JP" sz="1400" dirty="0"/>
              <a:t> </a:t>
            </a:r>
            <a:r>
              <a:rPr lang="ja-JP" altLang="en-US" sz="1400" dirty="0"/>
              <a:t>会合／第</a:t>
            </a:r>
            <a:r>
              <a:rPr lang="en-US" altLang="ja-JP" sz="1400" dirty="0"/>
              <a:t>01</a:t>
            </a:r>
            <a:r>
              <a:rPr lang="ja-JP" altLang="en-US" sz="1400" dirty="0"/>
              <a:t>回 </a:t>
            </a:r>
            <a:r>
              <a:rPr lang="en-US" altLang="ja-JP" sz="1400" dirty="0"/>
              <a:t>~ </a:t>
            </a:r>
            <a:r>
              <a:rPr lang="ja-JP" altLang="en-US" sz="1400" dirty="0"/>
              <a:t>第</a:t>
            </a:r>
            <a:r>
              <a:rPr lang="en-US" altLang="ja-JP" sz="1400" dirty="0"/>
              <a:t>12</a:t>
            </a:r>
            <a:r>
              <a:rPr lang="ja-JP" altLang="en-US" sz="1400" dirty="0"/>
              <a:t>回オンライン会合 </a:t>
            </a:r>
            <a:r>
              <a:rPr lang="en-US" altLang="ja-JP" sz="1400" dirty="0"/>
              <a:t>@Zoom hosted by </a:t>
            </a:r>
            <a:r>
              <a:rPr lang="ja-JP" altLang="en-US" sz="1400" dirty="0"/>
              <a:t>ソシオネクスト</a:t>
            </a:r>
            <a:endParaRPr lang="en-US" altLang="ja-JP" sz="1400" dirty="0"/>
          </a:p>
          <a:p>
            <a:r>
              <a:rPr lang="en-US" altLang="ja-JP" sz="1400" dirty="0"/>
              <a:t>	 2020/04/23 </a:t>
            </a:r>
            <a:r>
              <a:rPr lang="ja-JP" altLang="en-US" sz="1400" dirty="0"/>
              <a:t>、</a:t>
            </a:r>
            <a:r>
              <a:rPr lang="en-US" altLang="ja-JP" sz="1400" dirty="0"/>
              <a:t>2020/06/18</a:t>
            </a:r>
            <a:r>
              <a:rPr lang="ja-JP" altLang="en-US" sz="1400" dirty="0"/>
              <a:t>、</a:t>
            </a:r>
            <a:r>
              <a:rPr lang="en-US" altLang="ja-JP" sz="1400" dirty="0"/>
              <a:t>2020/10/15</a:t>
            </a:r>
            <a:r>
              <a:rPr lang="ja-JP" altLang="en-US" sz="1400" dirty="0"/>
              <a:t>、</a:t>
            </a:r>
            <a:r>
              <a:rPr lang="en-US" altLang="ja-JP" sz="1400" dirty="0"/>
              <a:t>2020/12/16</a:t>
            </a:r>
            <a:r>
              <a:rPr lang="ja-JP" altLang="en-US" sz="1400" dirty="0"/>
              <a:t>、</a:t>
            </a:r>
            <a:r>
              <a:rPr lang="en-US" altLang="ja-JP" sz="1400" dirty="0"/>
              <a:t>2021/03/17</a:t>
            </a:r>
            <a:r>
              <a:rPr lang="ja-JP" altLang="en-US" sz="1400" dirty="0"/>
              <a:t>、</a:t>
            </a:r>
            <a:r>
              <a:rPr lang="en-US" altLang="ja-JP" sz="1400" dirty="0"/>
              <a:t>2021/05/26</a:t>
            </a:r>
            <a:r>
              <a:rPr lang="ja-JP" altLang="en-US" sz="1400" dirty="0"/>
              <a:t>、</a:t>
            </a:r>
            <a:endParaRPr lang="en-US" altLang="ja-JP" sz="1400" dirty="0"/>
          </a:p>
          <a:p>
            <a:r>
              <a:rPr lang="en-US" altLang="ja-JP" sz="1400" dirty="0"/>
              <a:t>	2021/07/29</a:t>
            </a:r>
            <a:r>
              <a:rPr lang="ja-JP" altLang="en-US" sz="1400" dirty="0"/>
              <a:t>、</a:t>
            </a:r>
            <a:r>
              <a:rPr lang="en-US" altLang="ja-JP" sz="1400" dirty="0"/>
              <a:t>2021/10/20</a:t>
            </a:r>
            <a:r>
              <a:rPr lang="ja-JP" altLang="en-US" sz="1400" dirty="0"/>
              <a:t>、</a:t>
            </a:r>
            <a:r>
              <a:rPr lang="en-US" altLang="ja-JP" sz="1400" dirty="0"/>
              <a:t>2022/01/21</a:t>
            </a:r>
            <a:r>
              <a:rPr lang="ja-JP" altLang="en-US" sz="1400" dirty="0"/>
              <a:t>、</a:t>
            </a:r>
            <a:r>
              <a:rPr lang="en-US" altLang="ja-JP" sz="1400" dirty="0"/>
              <a:t>2022/04/20</a:t>
            </a:r>
            <a:r>
              <a:rPr lang="ja-JP" altLang="en-US" sz="1400" dirty="0"/>
              <a:t>、</a:t>
            </a:r>
            <a:r>
              <a:rPr lang="en-US" altLang="ja-JP" sz="1400" dirty="0"/>
              <a:t>2022/07/29</a:t>
            </a:r>
            <a:r>
              <a:rPr lang="ja-JP" altLang="en-US" sz="1400" dirty="0"/>
              <a:t>、</a:t>
            </a:r>
            <a:r>
              <a:rPr lang="en-US" altLang="ja-JP" sz="1400" dirty="0"/>
              <a:t>2022/10/31</a:t>
            </a:r>
          </a:p>
          <a:p>
            <a:r>
              <a:rPr lang="ja-JP" altLang="en-US" sz="1400" dirty="0"/>
              <a:t>第</a:t>
            </a:r>
            <a:r>
              <a:rPr lang="en-US" altLang="ja-JP" sz="1400" dirty="0"/>
              <a:t>26</a:t>
            </a:r>
            <a:r>
              <a:rPr lang="ja-JP" altLang="en-US" sz="1400" dirty="0"/>
              <a:t>回 リアル・オンライン ハイブリッド開催 </a:t>
            </a:r>
            <a:r>
              <a:rPr lang="en-US" altLang="ja-JP" sz="1400" dirty="0"/>
              <a:t>2023/02/09 </a:t>
            </a:r>
            <a:r>
              <a:rPr lang="ja-JP" altLang="en-US" sz="1400" dirty="0"/>
              <a:t>＠日立ソリューションズ </a:t>
            </a:r>
            <a:r>
              <a:rPr lang="en-US" altLang="ja-JP" sz="1400" dirty="0"/>
              <a:t>(</a:t>
            </a:r>
            <a:r>
              <a:rPr lang="ja-JP" altLang="en-US" sz="1400" dirty="0"/>
              <a:t>日立大森ビル</a:t>
            </a:r>
            <a:r>
              <a:rPr lang="en-US" altLang="ja-JP" sz="1400" dirty="0"/>
              <a:t>)</a:t>
            </a:r>
            <a:endParaRPr lang="en-US" altLang="ja-JP" sz="1600" dirty="0"/>
          </a:p>
          <a:p>
            <a:r>
              <a:rPr lang="ja-JP" altLang="en-US" sz="1400" dirty="0"/>
              <a:t>第</a:t>
            </a:r>
            <a:r>
              <a:rPr lang="en-US" altLang="ja-JP" sz="1400" dirty="0"/>
              <a:t>27</a:t>
            </a:r>
            <a:r>
              <a:rPr lang="ja-JP" altLang="en-US" sz="1400" dirty="0"/>
              <a:t>回</a:t>
            </a:r>
            <a:r>
              <a:rPr lang="ja-JP" altLang="en-US" sz="1200" dirty="0"/>
              <a:t> </a:t>
            </a:r>
            <a:r>
              <a:rPr lang="ja-JP" altLang="en-US" sz="1400" dirty="0"/>
              <a:t>リアル・オンライン ハイブリッド開催 </a:t>
            </a:r>
            <a:r>
              <a:rPr lang="en-US" altLang="ja-JP" sz="1400" dirty="0"/>
              <a:t>2023/05/18  </a:t>
            </a:r>
            <a:r>
              <a:rPr lang="ja-JP" altLang="en-US" sz="1400" dirty="0"/>
              <a:t>＠</a:t>
            </a:r>
            <a:r>
              <a:rPr lang="en-US" altLang="ja-JP" sz="1400" dirty="0"/>
              <a:t>NEC</a:t>
            </a:r>
            <a:r>
              <a:rPr lang="ja-JP" altLang="en-US" sz="1400" dirty="0"/>
              <a:t> </a:t>
            </a:r>
            <a:r>
              <a:rPr lang="en-US" altLang="ja-JP" sz="1400" dirty="0"/>
              <a:t>(</a:t>
            </a:r>
            <a:r>
              <a:rPr lang="ja-JP" altLang="en-US" sz="1400" dirty="0"/>
              <a:t>玉川事業所</a:t>
            </a:r>
            <a:r>
              <a:rPr lang="en-US" altLang="ja-JP" sz="1400" dirty="0"/>
              <a:t>)</a:t>
            </a:r>
            <a:endParaRPr lang="en-US" altLang="ja-JP" sz="1600" dirty="0"/>
          </a:p>
          <a:p>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第</a:t>
            </a:r>
            <a:r>
              <a:rPr kumimoji="1" lang="en-US" altLang="ja-JP" sz="1400" b="0" i="0" u="none" strike="noStrike" kern="1200" cap="none" spc="0" normalizeH="0" baseline="0" noProof="0" dirty="0">
                <a:ln>
                  <a:noFill/>
                </a:ln>
                <a:solidFill>
                  <a:srgbClr val="000000"/>
                </a:solidFill>
                <a:effectLst/>
                <a:uLnTx/>
                <a:uFillTx/>
                <a:latin typeface="Segoe UI"/>
                <a:ea typeface="游ゴシック"/>
                <a:cs typeface="+mn-cs"/>
              </a:rPr>
              <a:t>26</a:t>
            </a:r>
            <a:r>
              <a:rPr kumimoji="1" lang="ja-JP" altLang="en-US" sz="1400" b="0" i="0" u="none" strike="noStrike" kern="1200" cap="none" spc="0" normalizeH="0" baseline="0" noProof="0" dirty="0">
                <a:ln>
                  <a:noFill/>
                </a:ln>
                <a:solidFill>
                  <a:srgbClr val="000000"/>
                </a:solidFill>
                <a:effectLst/>
                <a:uLnTx/>
                <a:uFillTx/>
                <a:latin typeface="Segoe UI"/>
                <a:ea typeface="游ゴシック"/>
                <a:cs typeface="+mn-cs"/>
              </a:rPr>
              <a:t>回</a:t>
            </a:r>
            <a:r>
              <a:rPr lang="ja-JP" altLang="en-US" sz="1600" b="1" dirty="0">
                <a:solidFill>
                  <a:srgbClr val="0070C0"/>
                </a:solidFill>
              </a:rPr>
              <a:t>リアル・オンライン ハイブリッド開催 </a:t>
            </a:r>
            <a:r>
              <a:rPr lang="en-US" altLang="ja-JP" sz="1600" b="1" dirty="0">
                <a:solidFill>
                  <a:srgbClr val="0070C0"/>
                </a:solidFill>
              </a:rPr>
              <a:t>2023/07/11  </a:t>
            </a:r>
            <a:r>
              <a:rPr lang="ja-JP" altLang="en-US" sz="1600" b="1" dirty="0">
                <a:solidFill>
                  <a:srgbClr val="0070C0"/>
                </a:solidFill>
              </a:rPr>
              <a:t>＠富士通 </a:t>
            </a:r>
            <a:r>
              <a:rPr lang="en-US" altLang="ja-JP" sz="1600" b="1" dirty="0">
                <a:solidFill>
                  <a:srgbClr val="0070C0"/>
                </a:solidFill>
              </a:rPr>
              <a:t>(</a:t>
            </a:r>
            <a:r>
              <a:rPr lang="en-US" altLang="ja-JP" sz="1600" b="1" dirty="0" err="1">
                <a:solidFill>
                  <a:srgbClr val="0070C0"/>
                </a:solidFill>
              </a:rPr>
              <a:t>Ridgelinez</a:t>
            </a:r>
            <a:r>
              <a:rPr lang="en-US" altLang="ja-JP" sz="1200" b="1" dirty="0">
                <a:solidFill>
                  <a:srgbClr val="0070C0"/>
                </a:solidFill>
              </a:rPr>
              <a:t>(</a:t>
            </a:r>
            <a:r>
              <a:rPr lang="ja-JP" altLang="en-US" sz="1200" b="1" dirty="0">
                <a:solidFill>
                  <a:srgbClr val="0070C0"/>
                </a:solidFill>
              </a:rPr>
              <a:t>丸の内</a:t>
            </a:r>
            <a:r>
              <a:rPr lang="en-US" altLang="ja-JP" sz="1200" b="1" dirty="0">
                <a:solidFill>
                  <a:srgbClr val="0070C0"/>
                </a:solidFill>
              </a:rPr>
              <a:t>)</a:t>
            </a:r>
            <a:r>
              <a:rPr lang="en-US" altLang="ja-JP" sz="1600" b="1" dirty="0">
                <a:solidFill>
                  <a:srgbClr val="0070C0"/>
                </a:solidFill>
              </a:rPr>
              <a:t>)</a:t>
            </a:r>
          </a:p>
        </p:txBody>
      </p:sp>
    </p:spTree>
    <p:extLst>
      <p:ext uri="{BB962C8B-B14F-4D97-AF65-F5344CB8AC3E}">
        <p14:creationId xmlns:p14="http://schemas.microsoft.com/office/powerpoint/2010/main" val="349156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5FAE0D01-672C-0639-F948-1AA7088D9EF2}"/>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297040"/>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799843251"/>
              </p:ext>
            </p:extLst>
          </p:nvPr>
        </p:nvGraphicFramePr>
        <p:xfrm>
          <a:off x="372978" y="1713999"/>
          <a:ext cx="11225463" cy="4419600"/>
        </p:xfrm>
        <a:graphic>
          <a:graphicData uri="http://schemas.openxmlformats.org/drawingml/2006/table">
            <a:tbl>
              <a:tblPr firstRow="1" bandRow="1"/>
              <a:tblGrid>
                <a:gridCol w="915377">
                  <a:extLst>
                    <a:ext uri="{9D8B030D-6E8A-4147-A177-3AD203B41FA5}">
                      <a16:colId xmlns:a16="http://schemas.microsoft.com/office/drawing/2014/main" val="1905099749"/>
                    </a:ext>
                  </a:extLst>
                </a:gridCol>
                <a:gridCol w="1349348">
                  <a:extLst>
                    <a:ext uri="{9D8B030D-6E8A-4147-A177-3AD203B41FA5}">
                      <a16:colId xmlns:a16="http://schemas.microsoft.com/office/drawing/2014/main" val="3818027622"/>
                    </a:ext>
                  </a:extLst>
                </a:gridCol>
                <a:gridCol w="7798075">
                  <a:extLst>
                    <a:ext uri="{9D8B030D-6E8A-4147-A177-3AD203B41FA5}">
                      <a16:colId xmlns:a16="http://schemas.microsoft.com/office/drawing/2014/main" val="3749632987"/>
                    </a:ext>
                  </a:extLst>
                </a:gridCol>
                <a:gridCol w="1162663">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18</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2021/3/17</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Japan WG</a:t>
                      </a:r>
                      <a:r>
                        <a:rPr kumimoji="1" lang="ja-JP" altLang="en-US" sz="1600" dirty="0"/>
                        <a:t>成果物紹介　</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56</a:t>
                      </a:r>
                      <a:endParaRPr kumimoji="1" lang="ja-JP" altLang="en-US"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694298"/>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19</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2021/5/26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事例紹介：</a:t>
                      </a:r>
                      <a:endParaRPr kumimoji="1" lang="en-US" altLang="ja-JP" sz="1600" dirty="0"/>
                    </a:p>
                    <a:p>
                      <a:r>
                        <a:rPr kumimoji="1" lang="ja-JP" altLang="en-US" sz="1600" dirty="0"/>
                        <a:t>「</a:t>
                      </a:r>
                      <a:r>
                        <a:rPr kumimoji="1" lang="en-US" altLang="ja-JP" sz="1600" dirty="0"/>
                        <a:t>NEC</a:t>
                      </a:r>
                      <a:r>
                        <a:rPr kumimoji="1" lang="ja-JP" altLang="en-US" sz="1600" dirty="0"/>
                        <a:t>グループへ実施した</a:t>
                      </a:r>
                      <a:r>
                        <a:rPr kumimoji="1" lang="en-US" altLang="ja-JP" sz="1600" dirty="0"/>
                        <a:t>OSS</a:t>
                      </a:r>
                      <a:r>
                        <a:rPr kumimoji="1" lang="ja-JP" altLang="en-US" sz="1600" dirty="0"/>
                        <a:t>必須教育とそのフィードバック」</a:t>
                      </a:r>
                    </a:p>
                    <a:p>
                      <a:r>
                        <a:rPr kumimoji="1" lang="ja-JP" altLang="en-US" sz="1600" dirty="0"/>
                        <a:t>「ニコンの</a:t>
                      </a:r>
                      <a:r>
                        <a:rPr kumimoji="1" lang="en-US" altLang="ja-JP" sz="1600" dirty="0"/>
                        <a:t>OpenChain </a:t>
                      </a:r>
                      <a:r>
                        <a:rPr kumimoji="1" lang="ja-JP" altLang="en-US" sz="1600" dirty="0"/>
                        <a:t>認証の取り組み」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640637"/>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57</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r h="241523">
                <a:tc>
                  <a:txBody>
                    <a:bodyPr/>
                    <a:lstStyle/>
                    <a:p>
                      <a:r>
                        <a:rPr kumimoji="1" lang="ja-JP" altLang="en-US" sz="1600" dirty="0"/>
                        <a:t>第</a:t>
                      </a:r>
                      <a:r>
                        <a:rPr kumimoji="1" lang="en-US" altLang="ja-JP" sz="1600" dirty="0"/>
                        <a:t>23</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2022/4/20</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altLang="ja-JP" sz="1600" dirty="0" err="1">
                          <a:solidFill>
                            <a:prstClr val="black"/>
                          </a:solidFill>
                          <a:latin typeface="+mn-ea"/>
                          <a:ea typeface="+mn-ea"/>
                        </a:rPr>
                        <a:t>OpenChain</a:t>
                      </a:r>
                      <a:r>
                        <a:rPr lang="en-US" altLang="ja-JP" sz="1600" dirty="0">
                          <a:solidFill>
                            <a:prstClr val="black"/>
                          </a:solidFill>
                          <a:latin typeface="+mn-ea"/>
                          <a:ea typeface="+mn-ea"/>
                        </a:rPr>
                        <a:t> Industry Survey 2022 (</a:t>
                      </a:r>
                      <a:r>
                        <a:rPr lang="en-US" altLang="ja-JP" sz="1600" dirty="0" err="1">
                          <a:solidFill>
                            <a:prstClr val="black"/>
                          </a:solidFill>
                          <a:latin typeface="+mn-ea"/>
                          <a:ea typeface="+mn-ea"/>
                        </a:rPr>
                        <a:t>OpenChain</a:t>
                      </a:r>
                      <a:r>
                        <a:rPr lang="ja-JP" altLang="en-US" sz="1600" dirty="0">
                          <a:solidFill>
                            <a:prstClr val="black"/>
                          </a:solidFill>
                          <a:latin typeface="+mn-ea"/>
                          <a:ea typeface="+mn-ea"/>
                        </a:rPr>
                        <a:t>業界調査</a:t>
                      </a:r>
                      <a:r>
                        <a:rPr lang="en-US" altLang="ja-JP" sz="1600" dirty="0">
                          <a:solidFill>
                            <a:prstClr val="black"/>
                          </a:solidFill>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50</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56357"/>
                  </a:ext>
                </a:extLst>
              </a:tr>
              <a:tr h="241523">
                <a:tc>
                  <a:txBody>
                    <a:bodyPr/>
                    <a:lstStyle/>
                    <a:p>
                      <a:r>
                        <a:rPr kumimoji="1" lang="ja-JP" altLang="en-US" sz="1600" dirty="0"/>
                        <a:t>第</a:t>
                      </a:r>
                      <a:r>
                        <a:rPr kumimoji="1" lang="en-US" altLang="ja-JP" sz="1600" dirty="0"/>
                        <a:t>24</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latin typeface="+mn-ea"/>
                          <a:ea typeface="+mn-ea"/>
                        </a:rPr>
                        <a:t>「</a:t>
                      </a:r>
                      <a:r>
                        <a:rPr kumimoji="1" lang="en-US" altLang="ja-JP" sz="1600" dirty="0">
                          <a:latin typeface="+mn-ea"/>
                          <a:ea typeface="+mn-ea"/>
                        </a:rPr>
                        <a:t>Open Source Program Office </a:t>
                      </a:r>
                      <a:r>
                        <a:rPr kumimoji="1" lang="ja-JP" altLang="en-US" sz="1600" dirty="0">
                          <a:latin typeface="+mn-ea"/>
                          <a:ea typeface="+mn-ea"/>
                        </a:rPr>
                        <a:t>立ち上げの背景」（サイバートラスト）</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r h="241523">
                <a:tc>
                  <a:txBody>
                    <a:bodyPr/>
                    <a:lstStyle/>
                    <a:p>
                      <a:r>
                        <a:rPr kumimoji="1" lang="ja-JP" altLang="en-US" sz="1600" dirty="0"/>
                        <a:t>第</a:t>
                      </a:r>
                      <a:r>
                        <a:rPr kumimoji="1" lang="en-US" altLang="ja-JP" sz="1600" dirty="0"/>
                        <a:t>25</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2022/10/31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latin typeface="+mn-ea"/>
                          <a:ea typeface="+mn-ea"/>
                        </a:rPr>
                        <a:t>Leaflet </a:t>
                      </a:r>
                      <a:r>
                        <a:rPr kumimoji="1" lang="en-US" altLang="ja-JP" sz="1600" dirty="0" err="1">
                          <a:latin typeface="+mn-ea"/>
                          <a:ea typeface="+mn-ea"/>
                        </a:rPr>
                        <a:t>SubWG</a:t>
                      </a:r>
                      <a:r>
                        <a:rPr kumimoji="1" lang="ja-JP" altLang="en-US" sz="1600" dirty="0">
                          <a:latin typeface="+mn-ea"/>
                          <a:ea typeface="+mn-ea"/>
                        </a:rPr>
                        <a:t>よりお知らせ、</a:t>
                      </a:r>
                      <a:r>
                        <a:rPr kumimoji="1" lang="en-US" altLang="ja-JP" sz="1600" dirty="0">
                          <a:latin typeface="+mn-ea"/>
                          <a:ea typeface="+mn-ea"/>
                        </a:rPr>
                        <a:t>OSPO </a:t>
                      </a:r>
                      <a:r>
                        <a:rPr kumimoji="1" lang="en-US" altLang="ja-JP" sz="1600" dirty="0" err="1">
                          <a:latin typeface="+mn-ea"/>
                          <a:ea typeface="+mn-ea"/>
                        </a:rPr>
                        <a:t>SubWG</a:t>
                      </a:r>
                      <a:r>
                        <a:rPr kumimoji="1" lang="ja-JP" altLang="en-US" sz="1600" dirty="0">
                          <a:latin typeface="+mn-ea"/>
                          <a:ea typeface="+mn-ea"/>
                        </a:rPr>
                        <a:t>の紹介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48</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4583"/>
                  </a:ext>
                </a:extLst>
              </a:tr>
              <a:tr h="241523">
                <a:tc>
                  <a:txBody>
                    <a:bodyPr/>
                    <a:lstStyle/>
                    <a:p>
                      <a:r>
                        <a:rPr kumimoji="1" lang="ja-JP" altLang="en-US" sz="1600" dirty="0"/>
                        <a:t>第</a:t>
                      </a:r>
                      <a:r>
                        <a:rPr kumimoji="1" lang="en-US" altLang="ja-JP" sz="1600" dirty="0"/>
                        <a:t>26</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2023/02/09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の取組みの紹介、</a:t>
                      </a:r>
                      <a:r>
                        <a:rPr kumimoji="1" lang="en-US" altLang="ja-JP" sz="1600" dirty="0">
                          <a:latin typeface="+mn-ea"/>
                          <a:ea typeface="+mn-ea"/>
                        </a:rPr>
                        <a:t>SPDX</a:t>
                      </a:r>
                      <a:r>
                        <a:rPr kumimoji="1" lang="ja-JP" altLang="en-US" sz="1600" dirty="0">
                          <a:latin typeface="+mn-ea"/>
                          <a:ea typeface="+mn-ea"/>
                        </a:rPr>
                        <a:t>用拡張機能 </a:t>
                      </a:r>
                      <a:r>
                        <a:rPr kumimoji="1" lang="en-US" altLang="ja-JP" sz="1600" dirty="0">
                          <a:latin typeface="+mn-ea"/>
                          <a:ea typeface="+mn-ea"/>
                        </a:rPr>
                        <a:t>on </a:t>
                      </a:r>
                      <a:r>
                        <a:rPr kumimoji="1" lang="en-US" altLang="ja-JP" sz="1600" dirty="0" err="1">
                          <a:latin typeface="+mn-ea"/>
                          <a:ea typeface="+mn-ea"/>
                        </a:rPr>
                        <a:t>VSCode</a:t>
                      </a:r>
                      <a:r>
                        <a:rPr kumimoji="1" lang="en-US" altLang="ja-JP" sz="1600" dirty="0">
                          <a:latin typeface="+mn-ea"/>
                          <a:ea typeface="+mn-ea"/>
                        </a:rPr>
                        <a:t> </a:t>
                      </a:r>
                      <a:r>
                        <a:rPr kumimoji="1" lang="ja-JP" altLang="en-US" sz="1600" dirty="0">
                          <a:latin typeface="+mn-ea"/>
                          <a:ea typeface="+mn-ea"/>
                        </a:rPr>
                        <a:t>の紹介 </a:t>
                      </a:r>
                      <a:r>
                        <a:rPr kumimoji="1" lang="en-US" altLang="ja-JP" sz="1400" dirty="0">
                          <a:latin typeface="+mn-ea"/>
                          <a:ea typeface="+mn-ea"/>
                        </a:rPr>
                        <a:t>(</a:t>
                      </a:r>
                      <a:r>
                        <a:rPr kumimoji="1" lang="ja-JP" altLang="en-US" sz="1400" dirty="0">
                          <a:latin typeface="+mn-ea"/>
                          <a:ea typeface="+mn-ea"/>
                        </a:rPr>
                        <a:t>日立ソリューションズ</a:t>
                      </a:r>
                      <a:r>
                        <a:rPr kumimoji="1" lang="en-US" altLang="ja-JP" sz="1400" dirty="0">
                          <a:latin typeface="+mn-ea"/>
                          <a:ea typeface="+mn-ea"/>
                        </a:rPr>
                        <a:t>)</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a:t>
                      </a:r>
                      <a:r>
                        <a:rPr kumimoji="1" lang="en-US" altLang="ja-JP" sz="1600" dirty="0">
                          <a:latin typeface="+mn-ea"/>
                          <a:ea typeface="+mn-ea"/>
                        </a:rPr>
                        <a:t>ISO/IEC 5230</a:t>
                      </a:r>
                      <a:r>
                        <a:rPr kumimoji="1" lang="ja-JP" altLang="en-US" sz="1600" dirty="0">
                          <a:latin typeface="+mn-ea"/>
                          <a:ea typeface="+mn-ea"/>
                        </a:rPr>
                        <a:t>の適合に向けて」、「</a:t>
                      </a:r>
                      <a:r>
                        <a:rPr kumimoji="1" lang="en-US" altLang="ja-JP" sz="1600" dirty="0">
                          <a:latin typeface="+mn-ea"/>
                          <a:ea typeface="+mn-ea"/>
                        </a:rPr>
                        <a:t>OSS</a:t>
                      </a:r>
                      <a:r>
                        <a:rPr kumimoji="1" lang="ja-JP" altLang="en-US" sz="1600" dirty="0">
                          <a:latin typeface="+mn-ea"/>
                          <a:ea typeface="+mn-ea"/>
                        </a:rPr>
                        <a:t>教育の整備と全社展開」</a:t>
                      </a:r>
                      <a:r>
                        <a:rPr kumimoji="1" lang="en-US" altLang="ja-JP" sz="1400" dirty="0">
                          <a:latin typeface="+mn-ea"/>
                          <a:ea typeface="+mn-ea"/>
                        </a:rPr>
                        <a:t>(</a:t>
                      </a:r>
                      <a:r>
                        <a:rPr kumimoji="1" lang="ja-JP" altLang="en-US" sz="1400" dirty="0">
                          <a:latin typeface="+mn-ea"/>
                          <a:ea typeface="+mn-ea"/>
                        </a:rPr>
                        <a:t>東芝</a:t>
                      </a:r>
                      <a:r>
                        <a:rPr kumimoji="1" lang="en-US" altLang="ja-JP" sz="1400" dirty="0">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93391"/>
                  </a:ext>
                </a:extLst>
              </a:tr>
              <a:tr h="241523">
                <a:tc>
                  <a:txBody>
                    <a:bodyPr/>
                    <a:lstStyle/>
                    <a:p>
                      <a:r>
                        <a:rPr kumimoji="1" lang="ja-JP" altLang="en-US" sz="1600" dirty="0"/>
                        <a:t>第</a:t>
                      </a:r>
                      <a:r>
                        <a:rPr kumimoji="1" lang="en-US" altLang="ja-JP" sz="1600" dirty="0"/>
                        <a:t>27</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2023/05/18</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kumimoji="1" lang="en-US" altLang="ja-JP" sz="1600" dirty="0">
                          <a:latin typeface="+mn-ea"/>
                          <a:ea typeface="+mn-ea"/>
                        </a:rPr>
                        <a:t>OSS</a:t>
                      </a:r>
                      <a:r>
                        <a:rPr kumimoji="1" lang="ja-JP" altLang="en-US" sz="1600" dirty="0">
                          <a:latin typeface="+mn-ea"/>
                          <a:ea typeface="+mn-ea"/>
                        </a:rPr>
                        <a:t>鳥瞰図紹介、</a:t>
                      </a:r>
                      <a:r>
                        <a:rPr kumimoji="1" lang="en-US" altLang="ja-JP" sz="1600" dirty="0">
                          <a:latin typeface="+mn-ea"/>
                          <a:ea typeface="+mn-ea"/>
                        </a:rPr>
                        <a:t>FAQ SG </a:t>
                      </a:r>
                      <a:r>
                        <a:rPr kumimoji="1" lang="ja-JP" altLang="en-US" sz="1600" dirty="0">
                          <a:latin typeface="+mn-ea"/>
                          <a:ea typeface="+mn-ea"/>
                        </a:rPr>
                        <a:t>活動紹介、</a:t>
                      </a:r>
                      <a:r>
                        <a:rPr kumimoji="1" lang="en-US" altLang="ja-JP" sz="1600" dirty="0">
                          <a:latin typeface="+mn-ea"/>
                          <a:ea typeface="+mn-ea"/>
                        </a:rPr>
                        <a:t>SBOM SG </a:t>
                      </a:r>
                      <a:r>
                        <a:rPr kumimoji="1" lang="ja-JP" altLang="en-US" sz="1600" dirty="0">
                          <a:latin typeface="+mn-ea"/>
                          <a:ea typeface="+mn-ea"/>
                        </a:rPr>
                        <a:t>活動紹介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5164556"/>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DC5375ED-B9C4-4EB9-5E06-F510F8A61ED6}"/>
              </a:ext>
            </a:extLst>
          </p:cNvPr>
          <p:cNvSpPr>
            <a:spLocks noGrp="1"/>
          </p:cNvSpPr>
          <p:nvPr>
            <p:ph type="sldNum" sz="quarter" idx="4"/>
          </p:nvPr>
        </p:nvSpPr>
        <p:spPr/>
        <p:txBody>
          <a:bodyPr/>
          <a:lstStyle/>
          <a:p>
            <a:fld id="{9E677C9D-2908-4B51-B245-D0108F3FAF17}" type="slidenum">
              <a:rPr lang="ja-JP" altLang="en-US" smtClean="0"/>
              <a:pPr/>
              <a:t>30</a:t>
            </a:fld>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 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688345210"/>
              </p:ext>
            </p:extLst>
          </p:nvPr>
        </p:nvGraphicFramePr>
        <p:xfrm>
          <a:off x="933010" y="1959261"/>
          <a:ext cx="9423973" cy="4248332"/>
        </p:xfrm>
        <a:graphic>
          <a:graphicData uri="http://schemas.openxmlformats.org/drawingml/2006/table">
            <a:tbl>
              <a:tblPr firstRow="1" bandRow="1">
                <a:tableStyleId>{2D5ABB26-0587-4C30-8999-92F81FD0307C}</a:tableStyleId>
              </a:tblPr>
              <a:tblGrid>
                <a:gridCol w="2715690">
                  <a:extLst>
                    <a:ext uri="{9D8B030D-6E8A-4147-A177-3AD203B41FA5}">
                      <a16:colId xmlns:a16="http://schemas.microsoft.com/office/drawing/2014/main" val="3035973476"/>
                    </a:ext>
                  </a:extLst>
                </a:gridCol>
                <a:gridCol w="6708283">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en-US" altLang="ja-JP" sz="1800" b="1" dirty="0"/>
                        <a:t>SBOM</a:t>
                      </a:r>
                      <a:r>
                        <a:rPr kumimoji="1" lang="ja-JP" altLang="en-US" sz="1800" b="1" dirty="0"/>
                        <a:t>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ja-JP" sz="1800" b="1" dirty="0">
                          <a:latin typeface="+mn-lt"/>
                          <a:ea typeface="+mn-ea"/>
                          <a:hlinkClick r:id="rId5"/>
                        </a:rPr>
                        <a:t>japan-sg-sbom@lists.openchainproject.org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6"/>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Automation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7"/>
                        </a:rPr>
                        <a:t>japan-sg-automation@lists.openchainproject.org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8"/>
                        </a:rPr>
                        <a:t>japan-sg-faq@lists.openchainproject.org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600" b="1" dirty="0">
                          <a:latin typeface="+mn-lt"/>
                          <a:hlinkClick r:id="rId9"/>
                        </a:rPr>
                        <a:t>https://join.slack.com/t/openchain-japanwg/shared_invite/zt-ijsyy1z4-NQj9Fty9BSNLL3d1YyNkfQ</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0"/>
          <a:stretch>
            <a:fillRect/>
          </a:stretch>
        </p:blipFill>
        <p:spPr>
          <a:xfrm>
            <a:off x="10240434" y="138471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213100"/>
            <a:ext cx="260217" cy="18065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2" name="スライド番号プレースホルダー 11">
            <a:extLst>
              <a:ext uri="{FF2B5EF4-FFF2-40B4-BE49-F238E27FC236}">
                <a16:creationId xmlns:a16="http://schemas.microsoft.com/office/drawing/2014/main" id="{C01ED989-75E3-D03D-372B-8A28A2C71892}"/>
              </a:ext>
            </a:extLst>
          </p:cNvPr>
          <p:cNvSpPr>
            <a:spLocks noGrp="1"/>
          </p:cNvSpPr>
          <p:nvPr>
            <p:ph type="sldNum" sz="quarter" idx="4"/>
          </p:nvPr>
        </p:nvSpPr>
        <p:spPr/>
        <p:txBody>
          <a:bodyPr/>
          <a:lstStyle/>
          <a:p>
            <a:fld id="{9E677C9D-2908-4B51-B245-D0108F3FAF17}" type="slidenum">
              <a:rPr lang="ja-JP" altLang="en-US" smtClean="0"/>
              <a:pPr/>
              <a:t>31</a:t>
            </a:fld>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6D947803-C288-4E8E-BCF6-B763DEFE2F69}"/>
              </a:ext>
            </a:extLst>
          </p:cNvPr>
          <p:cNvPicPr>
            <a:picLocks noChangeAspect="1"/>
          </p:cNvPicPr>
          <p:nvPr/>
        </p:nvPicPr>
        <p:blipFill>
          <a:blip r:embed="rId2"/>
          <a:stretch>
            <a:fillRect/>
          </a:stretch>
        </p:blipFill>
        <p:spPr>
          <a:xfrm>
            <a:off x="1880176" y="2610509"/>
            <a:ext cx="4651104" cy="3576024"/>
          </a:xfrm>
          <a:prstGeom prst="rect">
            <a:avLst/>
          </a:prstGeom>
          <a:ln w="28575">
            <a:solidFill>
              <a:srgbClr val="0070C0"/>
            </a:solidFill>
          </a:ln>
        </p:spPr>
      </p:pic>
      <p:sp>
        <p:nvSpPr>
          <p:cNvPr id="9" name="角丸四角形 9">
            <a:extLst>
              <a:ext uri="{FF2B5EF4-FFF2-40B4-BE49-F238E27FC236}">
                <a16:creationId xmlns:a16="http://schemas.microsoft.com/office/drawing/2014/main" id="{D9588158-046A-45D6-9595-0B251C8F8C2C}"/>
              </a:ext>
            </a:extLst>
          </p:cNvPr>
          <p:cNvSpPr/>
          <p:nvPr/>
        </p:nvSpPr>
        <p:spPr>
          <a:xfrm>
            <a:off x="4510164" y="5500400"/>
            <a:ext cx="846979" cy="704850"/>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a:off x="3528398" y="3209336"/>
            <a:ext cx="1298525" cy="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角丸四角形 9">
            <a:extLst>
              <a:ext uri="{FF2B5EF4-FFF2-40B4-BE49-F238E27FC236}">
                <a16:creationId xmlns:a16="http://schemas.microsoft.com/office/drawing/2014/main" id="{0029C8BB-25C3-4217-88A4-56890DF466CB}"/>
              </a:ext>
            </a:extLst>
          </p:cNvPr>
          <p:cNvSpPr/>
          <p:nvPr/>
        </p:nvSpPr>
        <p:spPr>
          <a:xfrm>
            <a:off x="2597122" y="2625748"/>
            <a:ext cx="228600" cy="14330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grpSp>
        <p:nvGrpSpPr>
          <p:cNvPr id="13" name="グループ化 12">
            <a:extLst>
              <a:ext uri="{FF2B5EF4-FFF2-40B4-BE49-F238E27FC236}">
                <a16:creationId xmlns:a16="http://schemas.microsoft.com/office/drawing/2014/main" id="{8533B262-A50E-4E75-B4A9-509517EBF360}"/>
              </a:ext>
            </a:extLst>
          </p:cNvPr>
          <p:cNvGrpSpPr/>
          <p:nvPr/>
        </p:nvGrpSpPr>
        <p:grpSpPr>
          <a:xfrm>
            <a:off x="6703982" y="3508375"/>
            <a:ext cx="5323255" cy="1684440"/>
            <a:chOff x="1023239" y="3271758"/>
            <a:chExt cx="5323255" cy="1684440"/>
          </a:xfrm>
        </p:grpSpPr>
        <p:sp>
          <p:nvSpPr>
            <p:cNvPr id="7" name="テキスト ボックス 6">
              <a:extLst>
                <a:ext uri="{FF2B5EF4-FFF2-40B4-BE49-F238E27FC236}">
                  <a16:creationId xmlns:a16="http://schemas.microsoft.com/office/drawing/2014/main" id="{9D629BF4-F5CA-47FA-B989-40ACD3FD4C99}"/>
                </a:ext>
              </a:extLst>
            </p:cNvPr>
            <p:cNvSpPr txBox="1"/>
            <p:nvPr/>
          </p:nvSpPr>
          <p:spPr>
            <a:xfrm>
              <a:off x="1023239" y="3271758"/>
              <a:ext cx="5323255" cy="1323439"/>
            </a:xfrm>
            <a:prstGeom prst="rect">
              <a:avLst/>
            </a:prstGeom>
            <a:noFill/>
          </p:spPr>
          <p:txBody>
            <a:bodyPr wrap="square" rtlCol="0">
              <a:spAutoFit/>
            </a:bodyPr>
            <a:lstStyle/>
            <a:p>
              <a:r>
                <a:rPr kumimoji="1" lang="en-US" altLang="ja-JP" sz="1600" dirty="0"/>
                <a:t>Linux Foundation </a:t>
              </a:r>
              <a:r>
                <a:rPr kumimoji="1" lang="ja-JP" altLang="en-US" sz="1600" dirty="0"/>
                <a:t>のホームページから</a:t>
              </a:r>
              <a:r>
                <a:rPr lang="ja-JP" altLang="en-US" sz="1600" dirty="0"/>
                <a:t>：</a:t>
              </a:r>
              <a:endParaRPr kumimoji="1" lang="en-US" altLang="ja-JP" sz="1600" dirty="0"/>
            </a:p>
            <a:p>
              <a:pPr marL="542925" indent="-361950">
                <a:buAutoNum type="arabicParenBoth"/>
              </a:pPr>
              <a:r>
                <a:rPr kumimoji="1" lang="en-US" altLang="ja-JP" sz="1600" dirty="0"/>
                <a:t>Projects </a:t>
              </a:r>
              <a:r>
                <a:rPr kumimoji="1" lang="ja-JP" altLang="en-US" sz="1600" dirty="0"/>
                <a:t>を選択し、</a:t>
              </a:r>
              <a:endParaRPr kumimoji="1" lang="en-US" altLang="ja-JP" sz="1600" dirty="0"/>
            </a:p>
            <a:p>
              <a:pPr marL="542925" indent="-361950">
                <a:buAutoNum type="arabicParenBoth"/>
              </a:pPr>
              <a:r>
                <a:rPr lang="ja-JP" altLang="en-US" sz="1600" dirty="0"/>
                <a:t>下にスクロールし、</a:t>
              </a:r>
              <a:endParaRPr lang="en-US" altLang="ja-JP" sz="1600" dirty="0"/>
            </a:p>
            <a:p>
              <a:pPr marL="542925" indent="-361950">
                <a:buFontTx/>
                <a:buAutoNum type="arabicParenBoth"/>
              </a:pPr>
              <a:r>
                <a:rPr kumimoji="1" lang="en-US" altLang="ja-JP" sz="1600" dirty="0"/>
                <a:t>“Find a project to contribute to”</a:t>
              </a:r>
              <a:r>
                <a:rPr kumimoji="1" lang="ja-JP" altLang="en-US" sz="1600" dirty="0"/>
                <a:t> で</a:t>
              </a:r>
              <a:br>
                <a:rPr kumimoji="1" lang="en-US" altLang="ja-JP" sz="1600" dirty="0"/>
              </a:br>
              <a:r>
                <a:rPr lang="en-US" altLang="ja-JP" sz="1600" dirty="0"/>
                <a:t>“Open Source &amp; Compliance Best Practices”</a:t>
              </a:r>
              <a:r>
                <a:rPr lang="ja-JP" altLang="en-US" sz="1600" dirty="0"/>
                <a:t> を選択</a:t>
              </a:r>
              <a:endParaRPr kumimoji="1" lang="ja-JP" altLang="en-US" sz="1600" dirty="0"/>
            </a:p>
          </p:txBody>
        </p:sp>
        <p:sp>
          <p:nvSpPr>
            <p:cNvPr id="12" name="正方形/長方形 11">
              <a:extLst>
                <a:ext uri="{FF2B5EF4-FFF2-40B4-BE49-F238E27FC236}">
                  <a16:creationId xmlns:a16="http://schemas.microsoft.com/office/drawing/2014/main" id="{AF6A014A-C7C8-4502-A0FB-9CE3633BE79D}"/>
                </a:ext>
              </a:extLst>
            </p:cNvPr>
            <p:cNvSpPr/>
            <p:nvPr/>
          </p:nvSpPr>
          <p:spPr>
            <a:xfrm>
              <a:off x="1023239" y="4617644"/>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3"/>
                </a:rPr>
                <a:t>https://www.linuxfoundation.org/</a:t>
              </a:r>
              <a:endParaRPr lang="ja-JP" altLang="en-US" sz="1600" dirty="0">
                <a:latin typeface="Segoe UI" panose="020B0502040204020203" pitchFamily="34" charset="0"/>
                <a:cs typeface="Segoe UI" panose="020B0502040204020203" pitchFamily="34" charset="0"/>
              </a:endParaRPr>
            </a:p>
          </p:txBody>
        </p:sp>
      </p:grpSp>
      <p:cxnSp>
        <p:nvCxnSpPr>
          <p:cNvPr id="15" name="コネクタ: カギ線 14">
            <a:extLst>
              <a:ext uri="{FF2B5EF4-FFF2-40B4-BE49-F238E27FC236}">
                <a16:creationId xmlns:a16="http://schemas.microsoft.com/office/drawing/2014/main" id="{F0484BD2-12E8-41F2-81A5-DC106ACAE911}"/>
              </a:ext>
            </a:extLst>
          </p:cNvPr>
          <p:cNvCxnSpPr>
            <a:stCxn id="11" idx="2"/>
            <a:endCxn id="16" idx="0"/>
          </p:cNvCxnSpPr>
          <p:nvPr/>
        </p:nvCxnSpPr>
        <p:spPr bwMode="auto">
          <a:xfrm rot="16200000" flipH="1">
            <a:off x="2902261" y="2578214"/>
            <a:ext cx="435298" cy="816976"/>
          </a:xfrm>
          <a:prstGeom prst="bentConnector3">
            <a:avLst>
              <a:gd name="adj1" fmla="val 50000"/>
            </a:avLst>
          </a:prstGeom>
          <a:gradFill rotWithShape="0">
            <a:gsLst>
              <a:gs pos="0">
                <a:srgbClr val="FFFFFF"/>
              </a:gs>
              <a:gs pos="100000">
                <a:srgbClr val="CACAC7"/>
              </a:gs>
            </a:gsLst>
            <a:lin ang="5400000" scaled="1"/>
          </a:gradFill>
          <a:ln w="28575"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6" name="角丸四角形 9">
            <a:extLst>
              <a:ext uri="{FF2B5EF4-FFF2-40B4-BE49-F238E27FC236}">
                <a16:creationId xmlns:a16="http://schemas.microsoft.com/office/drawing/2014/main" id="{B92A4A6A-22E0-4EDA-AFB6-B6C436966AB1}"/>
              </a:ext>
            </a:extLst>
          </p:cNvPr>
          <p:cNvSpPr/>
          <p:nvPr/>
        </p:nvSpPr>
        <p:spPr>
          <a:xfrm>
            <a:off x="3414098" y="3204351"/>
            <a:ext cx="228600" cy="143305"/>
          </a:xfrm>
          <a:prstGeom prst="round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20" name="テキスト ボックス 19">
            <a:extLst>
              <a:ext uri="{FF2B5EF4-FFF2-40B4-BE49-F238E27FC236}">
                <a16:creationId xmlns:a16="http://schemas.microsoft.com/office/drawing/2014/main" id="{DD83C809-B97E-4340-BA81-63F75475D33C}"/>
              </a:ext>
            </a:extLst>
          </p:cNvPr>
          <p:cNvSpPr txBox="1"/>
          <p:nvPr/>
        </p:nvSpPr>
        <p:spPr>
          <a:xfrm>
            <a:off x="2326380" y="2690038"/>
            <a:ext cx="385042" cy="276999"/>
          </a:xfrm>
          <a:prstGeom prst="rect">
            <a:avLst/>
          </a:prstGeom>
          <a:noFill/>
        </p:spPr>
        <p:txBody>
          <a:bodyPr wrap="none" rtlCol="0">
            <a:spAutoFit/>
          </a:bodyPr>
          <a:lstStyle/>
          <a:p>
            <a:r>
              <a:rPr kumimoji="1" lang="en-US" altLang="ja-JP" sz="1200" b="1" dirty="0"/>
              <a:t>(1)</a:t>
            </a:r>
            <a:endParaRPr kumimoji="1" lang="ja-JP" altLang="en-US" sz="1600" b="1" dirty="0"/>
          </a:p>
        </p:txBody>
      </p:sp>
      <p:sp>
        <p:nvSpPr>
          <p:cNvPr id="21" name="テキスト ボックス 20">
            <a:extLst>
              <a:ext uri="{FF2B5EF4-FFF2-40B4-BE49-F238E27FC236}">
                <a16:creationId xmlns:a16="http://schemas.microsoft.com/office/drawing/2014/main" id="{2AE7CCBE-3656-4F05-8BA7-EC7AE47613B2}"/>
              </a:ext>
            </a:extLst>
          </p:cNvPr>
          <p:cNvSpPr txBox="1"/>
          <p:nvPr/>
        </p:nvSpPr>
        <p:spPr>
          <a:xfrm>
            <a:off x="3229707" y="2722499"/>
            <a:ext cx="385042" cy="276999"/>
          </a:xfrm>
          <a:prstGeom prst="rect">
            <a:avLst/>
          </a:prstGeom>
          <a:noFill/>
        </p:spPr>
        <p:txBody>
          <a:bodyPr wrap="none" rtlCol="0">
            <a:spAutoFit/>
          </a:bodyPr>
          <a:lstStyle/>
          <a:p>
            <a:r>
              <a:rPr kumimoji="1" lang="en-US" altLang="ja-JP" sz="1200" b="1" dirty="0"/>
              <a:t>(2)</a:t>
            </a:r>
            <a:endParaRPr kumimoji="1" lang="ja-JP" altLang="en-US" sz="1600" b="1" dirty="0"/>
          </a:p>
        </p:txBody>
      </p:sp>
      <p:sp>
        <p:nvSpPr>
          <p:cNvPr id="22" name="テキスト ボックス 21">
            <a:extLst>
              <a:ext uri="{FF2B5EF4-FFF2-40B4-BE49-F238E27FC236}">
                <a16:creationId xmlns:a16="http://schemas.microsoft.com/office/drawing/2014/main" id="{97729C3A-D6CB-4D32-AD8B-859A3F63B45D}"/>
              </a:ext>
            </a:extLst>
          </p:cNvPr>
          <p:cNvSpPr txBox="1"/>
          <p:nvPr/>
        </p:nvSpPr>
        <p:spPr>
          <a:xfrm>
            <a:off x="4587647" y="2937323"/>
            <a:ext cx="385042" cy="276999"/>
          </a:xfrm>
          <a:prstGeom prst="rect">
            <a:avLst/>
          </a:prstGeom>
          <a:noFill/>
        </p:spPr>
        <p:txBody>
          <a:bodyPr wrap="none" rtlCol="0">
            <a:spAutoFit/>
          </a:bodyPr>
          <a:lstStyle/>
          <a:p>
            <a:r>
              <a:rPr kumimoji="1" lang="en-US" altLang="ja-JP" sz="1200" b="1" dirty="0"/>
              <a:t>(</a:t>
            </a:r>
            <a:r>
              <a:rPr lang="en-US" altLang="ja-JP" sz="1200" b="1" dirty="0"/>
              <a:t>3</a:t>
            </a:r>
            <a:r>
              <a:rPr kumimoji="1" lang="en-US" altLang="ja-JP" sz="1200" b="1" dirty="0"/>
              <a:t>)</a:t>
            </a:r>
            <a:endParaRPr kumimoji="1" lang="ja-JP" altLang="en-US" sz="1600" b="1" dirty="0"/>
          </a:p>
        </p:txBody>
      </p:sp>
      <p:sp>
        <p:nvSpPr>
          <p:cNvPr id="17" name="スライド番号プレースホルダー 16">
            <a:extLst>
              <a:ext uri="{FF2B5EF4-FFF2-40B4-BE49-F238E27FC236}">
                <a16:creationId xmlns:a16="http://schemas.microsoft.com/office/drawing/2014/main" id="{6F37C64F-E79F-D001-C6BC-22ADE40DD962}"/>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8" name="スライド番号プレースホルダー 7">
            <a:extLst>
              <a:ext uri="{FF2B5EF4-FFF2-40B4-BE49-F238E27FC236}">
                <a16:creationId xmlns:a16="http://schemas.microsoft.com/office/drawing/2014/main" id="{BAC578C6-A29D-33C7-24E0-C8D61E8BB782}"/>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
        <p:nvSpPr>
          <p:cNvPr id="8" name="スライド番号プレースホルダー 7">
            <a:extLst>
              <a:ext uri="{FF2B5EF4-FFF2-40B4-BE49-F238E27FC236}">
                <a16:creationId xmlns:a16="http://schemas.microsoft.com/office/drawing/2014/main" id="{17429C03-C1CF-0333-2BBB-A37F9353E370}"/>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07464B9-341C-7253-AADA-6BCF251381BF}"/>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
        <p:nvSpPr>
          <p:cNvPr id="8" name="スライド番号プレースホルダー 7">
            <a:extLst>
              <a:ext uri="{FF2B5EF4-FFF2-40B4-BE49-F238E27FC236}">
                <a16:creationId xmlns:a16="http://schemas.microsoft.com/office/drawing/2014/main" id="{8216B818-C050-F688-30C3-43EA2F0C446E}"/>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
        <p:nvSpPr>
          <p:cNvPr id="8" name="スライド番号プレースホルダー 7">
            <a:extLst>
              <a:ext uri="{FF2B5EF4-FFF2-40B4-BE49-F238E27FC236}">
                <a16:creationId xmlns:a16="http://schemas.microsoft.com/office/drawing/2014/main" id="{944300BA-BCDA-3E19-C56F-539F9FBAC5CD}"/>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2854</Words>
  <Application>Microsoft Office PowerPoint</Application>
  <PresentationFormat>ワイド画面</PresentationFormat>
  <Paragraphs>557</Paragraphs>
  <Slides>32</Slides>
  <Notes>17</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32</vt:i4>
      </vt:variant>
    </vt:vector>
  </HeadingPairs>
  <TitlesOfParts>
    <vt:vector size="42" baseType="lpstr">
      <vt:lpstr>BIZ UDPゴシック</vt:lpstr>
      <vt:lpstr>Meiryo UI</vt:lpstr>
      <vt:lpstr>游ゴシック</vt:lpstr>
      <vt:lpstr>Arial</vt:lpstr>
      <vt:lpstr>Roboto</vt:lpstr>
      <vt:lpstr>Segoe UI</vt:lpstr>
      <vt:lpstr>Segoe UI Light</vt:lpstr>
      <vt:lpstr>Wingdings</vt:lpstr>
      <vt:lpstr>Office テーマ</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適合を宣言する組織の例</vt:lpstr>
      <vt:lpstr>活動体制</vt:lpstr>
      <vt:lpstr>プロジェクトのメンバー資格</vt:lpstr>
      <vt:lpstr>サポート体制</vt:lpstr>
      <vt:lpstr>ISO/IEC DIS 18974  OpenChain Security Assurance Specification</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主な成果</vt:lpstr>
      <vt:lpstr>OpenChain業界調査</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2021-07-29T02:37:23Z</dcterms:created>
  <dcterms:modified xsi:type="dcterms:W3CDTF">2023-07-10T08:53:29Z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2023-02-27T23:33:05Z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08c92ede-a018-4f9b-aad6-83c6a4bd96ff</vt:lpwstr>
  </property>
  <property fmtid="{D5CDD505-2E9C-101B-9397-08002B2CF9AE}" pid="8" name="MSIP_Label_a7295cc1-d279-42ac-ab4d-3b0f4fece050_ContentBits">
    <vt:lpwstr>0</vt:lpwstr>
  </property>
  <property fmtid="{D5CDD505-2E9C-101B-9397-08002B2CF9AE}" pid="9" name="MSIP_Label_1f8e20e6-048a-4bad-a26b-318dd1cd4d47_Enabled">
    <vt:lpwstr>true</vt:lpwstr>
  </property>
  <property fmtid="{D5CDD505-2E9C-101B-9397-08002B2CF9AE}" pid="10" name="MSIP_Label_1f8e20e6-048a-4bad-a26b-318dd1cd4d47_SetDate">
    <vt:lpwstr>2023-05-12T05:30:41Z</vt:lpwstr>
  </property>
  <property fmtid="{D5CDD505-2E9C-101B-9397-08002B2CF9AE}" pid="11" name="MSIP_Label_1f8e20e6-048a-4bad-a26b-318dd1cd4d47_Method">
    <vt:lpwstr>Privileged</vt:lpwstr>
  </property>
  <property fmtid="{D5CDD505-2E9C-101B-9397-08002B2CF9AE}" pid="12" name="MSIP_Label_1f8e20e6-048a-4bad-a26b-318dd1cd4d47_Name">
    <vt:lpwstr>1f8e20e6-048a-4bad-a26b-318dd1cd4d47</vt:lpwstr>
  </property>
  <property fmtid="{D5CDD505-2E9C-101B-9397-08002B2CF9AE}" pid="13" name="MSIP_Label_1f8e20e6-048a-4bad-a26b-318dd1cd4d47_SiteId">
    <vt:lpwstr>66c65d8a-9158-4521-a2d8-664963db48e4</vt:lpwstr>
  </property>
  <property fmtid="{D5CDD505-2E9C-101B-9397-08002B2CF9AE}" pid="14" name="MSIP_Label_1f8e20e6-048a-4bad-a26b-318dd1cd4d47_ActionId">
    <vt:lpwstr>72c224ee-fe14-47ee-9f54-d3d23472b913</vt:lpwstr>
  </property>
  <property fmtid="{D5CDD505-2E9C-101B-9397-08002B2CF9AE}" pid="15" name="MSIP_Label_1f8e20e6-048a-4bad-a26b-318dd1cd4d47_ContentBits">
    <vt:lpwstr>0</vt:lpwstr>
  </property>
</Properties>
</file>